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9" r:id="rId4"/>
    <p:sldId id="264" r:id="rId5"/>
    <p:sldId id="275" r:id="rId6"/>
    <p:sldId id="276" r:id="rId7"/>
    <p:sldId id="277" r:id="rId8"/>
    <p:sldId id="268" r:id="rId9"/>
    <p:sldId id="271" r:id="rId10"/>
    <p:sldId id="260" r:id="rId11"/>
    <p:sldId id="261" r:id="rId12"/>
    <p:sldId id="283" r:id="rId13"/>
    <p:sldId id="280" r:id="rId14"/>
    <p:sldId id="281" r:id="rId15"/>
    <p:sldId id="282" r:id="rId16"/>
    <p:sldId id="263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61" autoAdjust="0"/>
    <p:restoredTop sz="94679" autoAdjust="0"/>
  </p:normalViewPr>
  <p:slideViewPr>
    <p:cSldViewPr>
      <p:cViewPr varScale="1">
        <p:scale>
          <a:sx n="76" d="100"/>
          <a:sy n="76" d="100"/>
        </p:scale>
        <p:origin x="1690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3E9333-2809-4DD1-9E50-A565358E2839}" type="datetimeFigureOut">
              <a:rPr lang="ru-RU" smtClean="0"/>
              <a:pPr/>
              <a:t>07.12.2025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C3D3A6-6D65-403E-9D3A-1992956206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2203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C3D3A6-6D65-403E-9D3A-1992956206B8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8793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C3D3A6-6D65-403E-9D3A-1992956206B8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82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852-083C-4865-8D58-F8F9DCE15F87}" type="datetimeFigureOut">
              <a:rPr lang="ru-RU" smtClean="0"/>
              <a:pPr/>
              <a:t>07.12.2025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7EF7F-80F8-4E1C-8360-DA5A703FBC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852-083C-4865-8D58-F8F9DCE15F87}" type="datetimeFigureOut">
              <a:rPr lang="ru-RU" smtClean="0"/>
              <a:pPr/>
              <a:t>07.12.2025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7EF7F-80F8-4E1C-8360-DA5A703FBC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852-083C-4865-8D58-F8F9DCE15F87}" type="datetimeFigureOut">
              <a:rPr lang="ru-RU" smtClean="0"/>
              <a:pPr/>
              <a:t>07.12.2025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7EF7F-80F8-4E1C-8360-DA5A703FBC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852-083C-4865-8D58-F8F9DCE15F87}" type="datetimeFigureOut">
              <a:rPr lang="ru-RU" smtClean="0"/>
              <a:pPr/>
              <a:t>07.12.2025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7EF7F-80F8-4E1C-8360-DA5A703FBC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852-083C-4865-8D58-F8F9DCE15F87}" type="datetimeFigureOut">
              <a:rPr lang="ru-RU" smtClean="0"/>
              <a:pPr/>
              <a:t>07.12.2025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7EF7F-80F8-4E1C-8360-DA5A703FBC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852-083C-4865-8D58-F8F9DCE15F87}" type="datetimeFigureOut">
              <a:rPr lang="ru-RU" smtClean="0"/>
              <a:pPr/>
              <a:t>07.12.2025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7EF7F-80F8-4E1C-8360-DA5A703FBC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852-083C-4865-8D58-F8F9DCE15F87}" type="datetimeFigureOut">
              <a:rPr lang="ru-RU" smtClean="0"/>
              <a:pPr/>
              <a:t>07.12.2025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7EF7F-80F8-4E1C-8360-DA5A703FBC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852-083C-4865-8D58-F8F9DCE15F87}" type="datetimeFigureOut">
              <a:rPr lang="ru-RU" smtClean="0"/>
              <a:pPr/>
              <a:t>07.12.2025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7EF7F-80F8-4E1C-8360-DA5A703FBC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852-083C-4865-8D58-F8F9DCE15F87}" type="datetimeFigureOut">
              <a:rPr lang="ru-RU" smtClean="0"/>
              <a:pPr/>
              <a:t>07.12.2025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7EF7F-80F8-4E1C-8360-DA5A703FBC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852-083C-4865-8D58-F8F9DCE15F87}" type="datetimeFigureOut">
              <a:rPr lang="ru-RU" smtClean="0"/>
              <a:pPr/>
              <a:t>07.12.2025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7EF7F-80F8-4E1C-8360-DA5A703FBC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852-083C-4865-8D58-F8F9DCE15F87}" type="datetimeFigureOut">
              <a:rPr lang="ru-RU" smtClean="0"/>
              <a:pPr/>
              <a:t>07.12.2025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7EF7F-80F8-4E1C-8360-DA5A703FBC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E5852-083C-4865-8D58-F8F9DCE15F87}" type="datetimeFigureOut">
              <a:rPr lang="ru-RU" smtClean="0"/>
              <a:pPr/>
              <a:t>07.12.2025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27EF7F-80F8-4E1C-8360-DA5A703FBCE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images.yandex.ru/yandsearch?img_url=http://www.ganhoescastroverde.com/wp-content/uploads/2009/10/organic-cotton-clothing.jpg&amp;iorient=&amp;icolor=&amp;site=&amp;text=%D0%BE%D0%B4%D0%B5%D0%B6%D0%B4%D0%B0&amp;wp=&amp;pos=5&amp;isize=&amp;type=&amp;recent=&amp;rpt=simage&amp;itype=&amp;nojs=1" TargetMode="Externa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mauro.ru/catalog/1219/showInfo.php" TargetMode="External"/><Relationship Id="rId3" Type="http://schemas.openxmlformats.org/officeDocument/2006/relationships/image" Target="../media/image8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images.yandex.ru/yandsearch?img_url=http://www.elec.ru/_fitbox/264x198/files/2012/03/09/kabelnye-fitingi.jpg&amp;iorient=&amp;icolor=&amp;site=&amp;text=%D0%BA%D0%B0%D0%B1%D0%B5%D0%BB%D1%8C%20%D1%84%D0%B8%D1%82%D0%B8%D0%BD%D0%B3%D0%B8&amp;wp=&amp;pos=2&amp;isize=&amp;type=&amp;recent=&amp;rpt=simage&amp;itype=&amp;nojs=1" TargetMode="External"/><Relationship Id="rId5" Type="http://schemas.openxmlformats.org/officeDocument/2006/relationships/image" Target="../media/image10.jpeg"/><Relationship Id="rId10" Type="http://schemas.openxmlformats.org/officeDocument/2006/relationships/image" Target="../media/image13.jpeg"/><Relationship Id="rId4" Type="http://schemas.openxmlformats.org/officeDocument/2006/relationships/image" Target="../media/image9.jpeg"/><Relationship Id="rId9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.doc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14480" y="857232"/>
            <a:ext cx="6072230" cy="1470025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Закон «О защите прав потребителей»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8" y="2428868"/>
            <a:ext cx="6400800" cy="17526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Группа КИП 2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Задание на 08.12.25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Сделать конспект лекции</a:t>
            </a:r>
            <a:endParaRPr lang="ru-RU" dirty="0" smtClean="0">
              <a:solidFill>
                <a:srgbClr val="0070C0"/>
              </a:solidFill>
            </a:endParaRPr>
          </a:p>
        </p:txBody>
      </p:sp>
      <p:pic>
        <p:nvPicPr>
          <p:cNvPr id="16388" name="Picture 4" descr="C:\Documents and Settings\jd_stager\Рабочий стол\ЗПП в картинках\Папка ЗПП в картинках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19872" y="4081886"/>
            <a:ext cx="2736303" cy="27363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0034" y="214290"/>
            <a:ext cx="814393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u="sng" dirty="0" smtClean="0"/>
              <a:t>Основные </a:t>
            </a:r>
            <a:r>
              <a:rPr lang="ru-RU" i="1" u="sng" dirty="0"/>
              <a:t>понятия, используемые в настоящем Законе:</a:t>
            </a:r>
          </a:p>
          <a:p>
            <a:endParaRPr lang="ru-RU" dirty="0" smtClean="0"/>
          </a:p>
          <a:p>
            <a:pPr algn="just"/>
            <a:r>
              <a:rPr lang="ru-RU" dirty="0" smtClean="0"/>
              <a:t>- </a:t>
            </a:r>
            <a:r>
              <a:rPr lang="ru-RU" i="1" u="sng" dirty="0" smtClean="0">
                <a:solidFill>
                  <a:schemeClr val="accent6">
                    <a:lumMod val="75000"/>
                  </a:schemeClr>
                </a:solidFill>
              </a:rPr>
              <a:t>потребитель</a:t>
            </a:r>
            <a:r>
              <a:rPr lang="ru-RU" dirty="0" smtClean="0"/>
              <a:t> – физическое лицо, приобретающее товар </a:t>
            </a:r>
            <a:r>
              <a:rPr lang="ru-RU" dirty="0"/>
              <a:t>для </a:t>
            </a:r>
            <a:r>
              <a:rPr lang="ru-RU" dirty="0" smtClean="0"/>
              <a:t>личных нужд</a:t>
            </a:r>
            <a:r>
              <a:rPr lang="ru-RU" dirty="0"/>
              <a:t>, не связанных с осуществлением предпринимательской деятельности;</a:t>
            </a:r>
          </a:p>
          <a:p>
            <a:endParaRPr lang="ru-RU" dirty="0" smtClean="0"/>
          </a:p>
          <a:p>
            <a:pPr algn="just">
              <a:buFontTx/>
              <a:buChar char="-"/>
            </a:pPr>
            <a:r>
              <a:rPr lang="ru-RU" i="1" u="sng" dirty="0" smtClean="0">
                <a:solidFill>
                  <a:schemeClr val="accent6">
                    <a:lumMod val="75000"/>
                  </a:schemeClr>
                </a:solidFill>
              </a:rPr>
              <a:t>изготовитель</a:t>
            </a:r>
            <a:r>
              <a:rPr lang="ru-RU" dirty="0" smtClean="0"/>
              <a:t> – организация, производящая </a:t>
            </a:r>
            <a:r>
              <a:rPr lang="ru-RU" dirty="0"/>
              <a:t>товары для реализации потребителям;</a:t>
            </a:r>
          </a:p>
          <a:p>
            <a:pPr algn="just">
              <a:buFontTx/>
              <a:buChar char="-"/>
            </a:pPr>
            <a:endParaRPr lang="ru-RU" dirty="0" smtClean="0"/>
          </a:p>
          <a:p>
            <a:pPr algn="just">
              <a:buFontTx/>
              <a:buChar char="-"/>
            </a:pPr>
            <a:r>
              <a:rPr lang="ru-RU" i="1" u="sng" dirty="0" smtClean="0">
                <a:solidFill>
                  <a:schemeClr val="accent6">
                    <a:lumMod val="75000"/>
                  </a:schemeClr>
                </a:solidFill>
              </a:rPr>
              <a:t>исполнитель</a:t>
            </a:r>
            <a:r>
              <a:rPr lang="ru-RU" dirty="0" smtClean="0"/>
              <a:t> – организация, выполняющая </a:t>
            </a:r>
            <a:r>
              <a:rPr lang="ru-RU" dirty="0"/>
              <a:t>работы или </a:t>
            </a:r>
            <a:r>
              <a:rPr lang="ru-RU" dirty="0" smtClean="0"/>
              <a:t>оказывающая </a:t>
            </a:r>
            <a:r>
              <a:rPr lang="ru-RU" dirty="0"/>
              <a:t>услуги потребителям по возмездному договору;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/>
              <a:t>-</a:t>
            </a:r>
            <a:r>
              <a:rPr lang="ru-RU" i="1" u="sng" dirty="0" smtClean="0">
                <a:solidFill>
                  <a:schemeClr val="accent6">
                    <a:lumMod val="75000"/>
                  </a:schemeClr>
                </a:solidFill>
              </a:rPr>
              <a:t>продавец</a:t>
            </a:r>
            <a:r>
              <a:rPr lang="ru-RU" dirty="0" smtClean="0"/>
              <a:t> – организация, реализующая </a:t>
            </a:r>
            <a:r>
              <a:rPr lang="ru-RU" dirty="0"/>
              <a:t>товары потребителям по договору купли-продажи;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-</a:t>
            </a:r>
            <a:r>
              <a:rPr lang="ru-RU" i="1" u="sng" dirty="0" smtClean="0">
                <a:solidFill>
                  <a:schemeClr val="accent6">
                    <a:lumMod val="75000"/>
                  </a:schemeClr>
                </a:solidFill>
              </a:rPr>
              <a:t>импортер</a:t>
            </a:r>
            <a:r>
              <a:rPr lang="ru-RU" dirty="0" smtClean="0"/>
              <a:t> – организация, осуществляющая </a:t>
            </a:r>
            <a:r>
              <a:rPr lang="ru-RU" dirty="0"/>
              <a:t>импорт товара для его последующей реализации на территории Российской Федерации</a:t>
            </a:r>
            <a:r>
              <a:rPr lang="ru-RU" dirty="0" smtClean="0"/>
              <a:t>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-</a:t>
            </a:r>
            <a:r>
              <a:rPr lang="ru-RU" i="1" u="sng" dirty="0" smtClean="0">
                <a:solidFill>
                  <a:schemeClr val="accent6">
                    <a:lumMod val="75000"/>
                  </a:schemeClr>
                </a:solidFill>
              </a:rPr>
              <a:t>уполномоченная изготовителем (продавцом) организация или уполномоченный изготовителем (продавцом) индивидуальный предприниматель </a:t>
            </a:r>
            <a:r>
              <a:rPr lang="ru-RU" dirty="0" smtClean="0"/>
              <a:t>-  это организация (индивидуальный предприниматель), уполномоченная на принятие и удовлетворение требований потребителей в отношении товара ненадлежащего качества.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285728"/>
            <a:ext cx="850112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-</a:t>
            </a:r>
            <a:r>
              <a:rPr lang="ru-RU" i="1" u="sng" dirty="0" smtClean="0">
                <a:solidFill>
                  <a:schemeClr val="accent6">
                    <a:lumMod val="75000"/>
                  </a:schemeClr>
                </a:solidFill>
              </a:rPr>
              <a:t>недостаток товара </a:t>
            </a:r>
            <a:r>
              <a:rPr lang="ru-RU" dirty="0" smtClean="0"/>
              <a:t>- несоответствие товара или обязательным требованиям, или условиям договора, или целям, для которых товар такого рода обычно используется;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-</a:t>
            </a:r>
            <a:r>
              <a:rPr lang="ru-RU" i="1" u="sng" dirty="0" smtClean="0">
                <a:solidFill>
                  <a:schemeClr val="accent6">
                    <a:lumMod val="75000"/>
                  </a:schemeClr>
                </a:solidFill>
              </a:rPr>
              <a:t>существенный недостаток товара </a:t>
            </a:r>
            <a:r>
              <a:rPr lang="ru-RU" dirty="0" smtClean="0"/>
              <a:t>- неустранимый недостаток или недостаток, который не может быть устранен без несоразмерных расходов или затрат времени, или выявляется неоднократно, или проявляется вновь после его устранения, или другие подобные недостатки;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-</a:t>
            </a:r>
            <a:r>
              <a:rPr lang="ru-RU" i="1" u="sng" dirty="0" smtClean="0">
                <a:solidFill>
                  <a:schemeClr val="accent6">
                    <a:lumMod val="75000"/>
                  </a:schemeClr>
                </a:solidFill>
              </a:rPr>
              <a:t>безопасность товара (работы, услуги)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dirty="0" smtClean="0"/>
              <a:t>- безопасность товара для жизни, здоровья, имущества потребителя и окружающей среды при обычных условиях его использования, хранения, транспортировки и утилизации, а также безопасность процесса выполнения работы.</a:t>
            </a:r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endParaRPr lang="ru-RU" dirty="0"/>
          </a:p>
        </p:txBody>
      </p:sp>
      <p:pic>
        <p:nvPicPr>
          <p:cNvPr id="16385" name="Picture 1" descr="C:\Documents and Settings\jd_stager\Рабочий стол\ЗПП в картинках\bd8cc978-6e4b-4db6-90c2-0eee028761db-w500-h5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3929066"/>
            <a:ext cx="4762500" cy="271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4612" y="-99392"/>
            <a:ext cx="3500462" cy="1143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u="sng" dirty="0" smtClean="0">
                <a:solidFill>
                  <a:schemeClr val="accent6">
                    <a:lumMod val="75000"/>
                  </a:schemeClr>
                </a:solidFill>
              </a:rPr>
              <a:t>СРОКИ</a:t>
            </a:r>
            <a:endParaRPr lang="ru-RU" u="sn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57158" y="1785926"/>
            <a:ext cx="2428892" cy="135732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Гарантийный срок</a:t>
            </a:r>
            <a:endParaRPr lang="ru-RU" sz="24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072198" y="1785926"/>
            <a:ext cx="2428892" cy="135732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Срок службы</a:t>
            </a:r>
            <a:endParaRPr lang="ru-RU" sz="32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14678" y="1785926"/>
            <a:ext cx="2428892" cy="135732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Срок годности</a:t>
            </a:r>
            <a:endParaRPr lang="ru-RU" sz="2800" dirty="0"/>
          </a:p>
        </p:txBody>
      </p:sp>
      <p:cxnSp>
        <p:nvCxnSpPr>
          <p:cNvPr id="7" name="Прямая со стрелкой 6"/>
          <p:cNvCxnSpPr/>
          <p:nvPr/>
        </p:nvCxnSpPr>
        <p:spPr>
          <a:xfrm rot="10800000" flipV="1">
            <a:off x="2428860" y="1142984"/>
            <a:ext cx="1285884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5400000">
            <a:off x="4286248" y="1357298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5072066" y="1142984"/>
            <a:ext cx="1571636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107504" y="3286124"/>
            <a:ext cx="2952328" cy="345524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900" dirty="0"/>
              <a:t>это период, в течение которого в случае обнаружения в товаре </a:t>
            </a:r>
            <a:r>
              <a:rPr lang="ru-RU" sz="1900" dirty="0" smtClean="0"/>
              <a:t>недостатка </a:t>
            </a:r>
            <a:r>
              <a:rPr lang="ru-RU" sz="1900" dirty="0"/>
              <a:t>изготовитель (исполнитель, продавец) обязан удовлетворить требования потребителя относительно недостатков </a:t>
            </a:r>
            <a:r>
              <a:rPr lang="ru-RU" sz="1900" dirty="0" smtClean="0"/>
              <a:t>товара.</a:t>
            </a:r>
            <a:endParaRPr lang="ru-RU" sz="19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214678" y="3356768"/>
            <a:ext cx="2428892" cy="33846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это период, по истечении  которого товар </a:t>
            </a:r>
            <a:r>
              <a:rPr lang="ru-RU" sz="2400" dirty="0" smtClean="0"/>
              <a:t>считается </a:t>
            </a:r>
            <a:r>
              <a:rPr lang="ru-RU" sz="2400" dirty="0"/>
              <a:t>непригодным для использования по назначению.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798416" y="3356768"/>
            <a:ext cx="3166072" cy="33846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/>
              <a:t>период, в течение которого изготовитель (исполнитель) обязуется обеспечивать возможность использования товара </a:t>
            </a:r>
            <a:r>
              <a:rPr lang="ru-RU" sz="2000" dirty="0" smtClean="0"/>
              <a:t>по назначению</a:t>
            </a:r>
          </a:p>
          <a:p>
            <a:pPr algn="ctr"/>
            <a:r>
              <a:rPr lang="ru-RU" sz="2000" dirty="0" smtClean="0"/>
              <a:t>и </a:t>
            </a:r>
            <a:r>
              <a:rPr lang="ru-RU" sz="2000" dirty="0"/>
              <a:t>нести ответственность за существенные недостатки, возникшие по его вине.</a:t>
            </a:r>
          </a:p>
        </p:txBody>
      </p:sp>
      <p:cxnSp>
        <p:nvCxnSpPr>
          <p:cNvPr id="17" name="Прямая соединительная линия 16"/>
          <p:cNvCxnSpPr>
            <a:stCxn id="3" idx="2"/>
            <a:endCxn id="12" idx="0"/>
          </p:cNvCxnSpPr>
          <p:nvPr/>
        </p:nvCxnSpPr>
        <p:spPr>
          <a:xfrm>
            <a:off x="1571604" y="3143248"/>
            <a:ext cx="12064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>
            <a:stCxn id="5" idx="2"/>
            <a:endCxn id="13" idx="0"/>
          </p:cNvCxnSpPr>
          <p:nvPr/>
        </p:nvCxnSpPr>
        <p:spPr>
          <a:xfrm>
            <a:off x="4429124" y="3143248"/>
            <a:ext cx="0" cy="213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rot="5400000">
            <a:off x="7001686" y="3499644"/>
            <a:ext cx="71438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4" grpId="0" build="allAtOnce" animBg="1"/>
      <p:bldP spid="5" grpId="0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08712"/>
          </a:xfrm>
          <a:ln w="28575">
            <a:solidFill>
              <a:schemeClr val="accent6"/>
            </a:solidFill>
          </a:ln>
        </p:spPr>
        <p:txBody>
          <a:bodyPr/>
          <a:lstStyle/>
          <a:p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845918" y="188640"/>
            <a:ext cx="2158130" cy="73343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Гарантийный </a:t>
            </a:r>
          </a:p>
          <a:p>
            <a:pPr algn="ctr"/>
            <a:r>
              <a:rPr lang="ru-RU" sz="1600" b="1" dirty="0" smtClean="0"/>
              <a:t>срок</a:t>
            </a:r>
            <a:endParaRPr lang="ru-RU" sz="1600" b="1" dirty="0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flipH="1">
            <a:off x="4389381" y="953725"/>
            <a:ext cx="13648" cy="2511279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endCxn id="22" idx="1"/>
          </p:cNvCxnSpPr>
          <p:nvPr/>
        </p:nvCxnSpPr>
        <p:spPr>
          <a:xfrm>
            <a:off x="4830396" y="726049"/>
            <a:ext cx="2549916" cy="0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7380312" y="353290"/>
            <a:ext cx="1512168" cy="74551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Изготовитель, исполнитель</a:t>
            </a:r>
            <a:endParaRPr lang="ru-RU" sz="1400" b="1" dirty="0"/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 flipH="1">
            <a:off x="1342689" y="1098807"/>
            <a:ext cx="306034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4355189" y="1098807"/>
            <a:ext cx="162018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/>
          <p:cNvSpPr/>
          <p:nvPr/>
        </p:nvSpPr>
        <p:spPr>
          <a:xfrm>
            <a:off x="7236296" y="1377559"/>
            <a:ext cx="1656184" cy="7272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Продавец</a:t>
            </a:r>
          </a:p>
          <a:p>
            <a:pPr algn="ctr"/>
            <a:r>
              <a:rPr lang="ru-RU" sz="1400" b="1" dirty="0" smtClean="0"/>
              <a:t>(дополнительную</a:t>
            </a:r>
          </a:p>
          <a:p>
            <a:pPr algn="ctr"/>
            <a:r>
              <a:rPr lang="ru-RU" sz="1400" b="1" dirty="0" smtClean="0"/>
              <a:t>гарантию)</a:t>
            </a:r>
            <a:endParaRPr lang="ru-RU" sz="14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4767422" y="1294485"/>
            <a:ext cx="1590606" cy="75238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u="sng" dirty="0" smtClean="0"/>
              <a:t>Для товаров</a:t>
            </a:r>
          </a:p>
          <a:p>
            <a:r>
              <a:rPr lang="ru-RU" sz="1400" b="1" dirty="0" smtClean="0"/>
              <a:t>-разумный срок, в пределах 2 лет</a:t>
            </a:r>
            <a:endParaRPr lang="ru-RU" sz="1400" b="1" dirty="0"/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1545065" y="3032276"/>
            <a:ext cx="5835247" cy="8619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4403029" y="908720"/>
            <a:ext cx="0" cy="9001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Прямоугольник 59"/>
          <p:cNvSpPr/>
          <p:nvPr/>
        </p:nvSpPr>
        <p:spPr>
          <a:xfrm>
            <a:off x="540856" y="1271062"/>
            <a:ext cx="2008417" cy="7758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Гарантийный срок продлевается на время ремонта</a:t>
            </a:r>
            <a:endParaRPr lang="ru-RU" sz="1400" b="1" dirty="0"/>
          </a:p>
        </p:txBody>
      </p:sp>
      <p:sp>
        <p:nvSpPr>
          <p:cNvPr id="61" name="Прямоугольник 60"/>
          <p:cNvSpPr/>
          <p:nvPr/>
        </p:nvSpPr>
        <p:spPr>
          <a:xfrm>
            <a:off x="540856" y="2209364"/>
            <a:ext cx="2016224" cy="73790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После замены товара гарантийный срок начинается заново</a:t>
            </a:r>
            <a:endParaRPr lang="ru-RU" sz="1400" b="1" dirty="0"/>
          </a:p>
        </p:txBody>
      </p:sp>
      <p:sp>
        <p:nvSpPr>
          <p:cNvPr id="75" name="Блок-схема: альтернативный процесс 74"/>
          <p:cNvSpPr/>
          <p:nvPr/>
        </p:nvSpPr>
        <p:spPr>
          <a:xfrm>
            <a:off x="6401442" y="3539599"/>
            <a:ext cx="1872208" cy="692842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Со сборкой или установкой</a:t>
            </a:r>
            <a:endParaRPr lang="ru-RU" sz="1400" b="1" dirty="0"/>
          </a:p>
        </p:txBody>
      </p:sp>
      <p:sp>
        <p:nvSpPr>
          <p:cNvPr id="83" name="Прямоугольник 82"/>
          <p:cNvSpPr/>
          <p:nvPr/>
        </p:nvSpPr>
        <p:spPr>
          <a:xfrm>
            <a:off x="6411388" y="4447950"/>
            <a:ext cx="1862263" cy="6555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Со дня сборки</a:t>
            </a:r>
          </a:p>
          <a:p>
            <a:pPr algn="ctr"/>
            <a:r>
              <a:rPr lang="ru-RU" sz="1400" b="1" dirty="0" smtClean="0"/>
              <a:t>(установки)</a:t>
            </a:r>
            <a:endParaRPr lang="ru-RU" sz="1400" b="1" dirty="0"/>
          </a:p>
        </p:txBody>
      </p:sp>
      <p:cxnSp>
        <p:nvCxnSpPr>
          <p:cNvPr id="85" name="Прямая соединительная линия 84"/>
          <p:cNvCxnSpPr/>
          <p:nvPr/>
        </p:nvCxnSpPr>
        <p:spPr>
          <a:xfrm flipH="1">
            <a:off x="1545066" y="3040895"/>
            <a:ext cx="3902" cy="771832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Прямоугольник 86"/>
          <p:cNvSpPr/>
          <p:nvPr/>
        </p:nvSpPr>
        <p:spPr>
          <a:xfrm>
            <a:off x="355773" y="3606461"/>
            <a:ext cx="1404156" cy="598614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Со дня передачи потребителю</a:t>
            </a:r>
            <a:endParaRPr lang="ru-RU" sz="1400" b="1" dirty="0"/>
          </a:p>
        </p:txBody>
      </p:sp>
      <p:cxnSp>
        <p:nvCxnSpPr>
          <p:cNvPr id="89" name="Прямая соединительная линия 88"/>
          <p:cNvCxnSpPr/>
          <p:nvPr/>
        </p:nvCxnSpPr>
        <p:spPr>
          <a:xfrm>
            <a:off x="2845919" y="3040895"/>
            <a:ext cx="0" cy="802915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Скругленный прямоугольник 90"/>
          <p:cNvSpPr/>
          <p:nvPr/>
        </p:nvSpPr>
        <p:spPr>
          <a:xfrm>
            <a:off x="2087643" y="3606461"/>
            <a:ext cx="1396346" cy="63485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Сезонный товар</a:t>
            </a:r>
            <a:endParaRPr lang="ru-RU" sz="1400" b="1" dirty="0"/>
          </a:p>
        </p:txBody>
      </p:sp>
      <p:sp>
        <p:nvSpPr>
          <p:cNvPr id="98" name="Прямоугольник 97"/>
          <p:cNvSpPr/>
          <p:nvPr/>
        </p:nvSpPr>
        <p:spPr>
          <a:xfrm>
            <a:off x="2002696" y="4441355"/>
            <a:ext cx="1512167" cy="64807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С начала сезона</a:t>
            </a:r>
            <a:endParaRPr lang="ru-RU" sz="1400" b="1" dirty="0"/>
          </a:p>
        </p:txBody>
      </p:sp>
      <p:cxnSp>
        <p:nvCxnSpPr>
          <p:cNvPr id="100" name="Прямая со стрелкой 99"/>
          <p:cNvCxnSpPr/>
          <p:nvPr/>
        </p:nvCxnSpPr>
        <p:spPr>
          <a:xfrm>
            <a:off x="1545064" y="4241318"/>
            <a:ext cx="2601" cy="1209302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Прямоугольник 103"/>
          <p:cNvSpPr/>
          <p:nvPr/>
        </p:nvSpPr>
        <p:spPr>
          <a:xfrm>
            <a:off x="540856" y="5381702"/>
            <a:ext cx="1512168" cy="800056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Со дня изготовления</a:t>
            </a:r>
            <a:endParaRPr lang="ru-RU" sz="1400" b="1" dirty="0"/>
          </a:p>
        </p:txBody>
      </p:sp>
      <p:cxnSp>
        <p:nvCxnSpPr>
          <p:cNvPr id="106" name="Прямая соединительная линия 105"/>
          <p:cNvCxnSpPr/>
          <p:nvPr/>
        </p:nvCxnSpPr>
        <p:spPr>
          <a:xfrm>
            <a:off x="4415765" y="3335797"/>
            <a:ext cx="0" cy="410659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Скругленный прямоугольник 106"/>
          <p:cNvSpPr/>
          <p:nvPr/>
        </p:nvSpPr>
        <p:spPr>
          <a:xfrm>
            <a:off x="3903326" y="3552922"/>
            <a:ext cx="1659399" cy="68839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Куплен по почте или образцу</a:t>
            </a:r>
            <a:endParaRPr lang="ru-RU" sz="1400" b="1" dirty="0"/>
          </a:p>
        </p:txBody>
      </p:sp>
      <p:sp>
        <p:nvSpPr>
          <p:cNvPr id="112" name="Прямоугольник 111"/>
          <p:cNvSpPr/>
          <p:nvPr/>
        </p:nvSpPr>
        <p:spPr>
          <a:xfrm>
            <a:off x="3759310" y="4473116"/>
            <a:ext cx="1803415" cy="5845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Со дня </a:t>
            </a:r>
          </a:p>
          <a:p>
            <a:pPr algn="ctr"/>
            <a:r>
              <a:rPr lang="ru-RU" sz="1400" b="1" dirty="0" smtClean="0"/>
              <a:t>доставки</a:t>
            </a:r>
            <a:endParaRPr lang="ru-RU" sz="1400" b="1" dirty="0"/>
          </a:p>
        </p:txBody>
      </p:sp>
      <p:sp>
        <p:nvSpPr>
          <p:cNvPr id="126" name="Прямоугольник 125"/>
          <p:cNvSpPr/>
          <p:nvPr/>
        </p:nvSpPr>
        <p:spPr>
          <a:xfrm>
            <a:off x="5009764" y="5799843"/>
            <a:ext cx="2287041" cy="53562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Со дня заключения договора</a:t>
            </a:r>
            <a:endParaRPr lang="ru-RU" sz="1400" b="1" dirty="0"/>
          </a:p>
        </p:txBody>
      </p:sp>
      <p:sp>
        <p:nvSpPr>
          <p:cNvPr id="162" name="TextBox 161"/>
          <p:cNvSpPr txBox="1"/>
          <p:nvPr/>
        </p:nvSpPr>
        <p:spPr>
          <a:xfrm>
            <a:off x="2758780" y="2002486"/>
            <a:ext cx="1562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С какого дня</a:t>
            </a:r>
          </a:p>
          <a:p>
            <a:pPr algn="ctr"/>
            <a:r>
              <a:rPr lang="ru-RU" sz="1400" b="1" dirty="0" smtClean="0"/>
              <a:t>исчисляется</a:t>
            </a:r>
            <a:endParaRPr lang="ru-RU" sz="1400" b="1" dirty="0"/>
          </a:p>
        </p:txBody>
      </p:sp>
      <p:sp>
        <p:nvSpPr>
          <p:cNvPr id="163" name="TextBox 162"/>
          <p:cNvSpPr txBox="1"/>
          <p:nvPr/>
        </p:nvSpPr>
        <p:spPr>
          <a:xfrm>
            <a:off x="204996" y="4491342"/>
            <a:ext cx="11599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Если нельзя установить день</a:t>
            </a:r>
            <a:endParaRPr lang="ru-RU" sz="1400" b="1" dirty="0"/>
          </a:p>
        </p:txBody>
      </p:sp>
      <p:sp>
        <p:nvSpPr>
          <p:cNvPr id="164" name="TextBox 163"/>
          <p:cNvSpPr txBox="1"/>
          <p:nvPr/>
        </p:nvSpPr>
        <p:spPr>
          <a:xfrm>
            <a:off x="2785816" y="2676060"/>
            <a:ext cx="1522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         </a:t>
            </a:r>
            <a:r>
              <a:rPr lang="ru-RU" sz="1400" b="1" dirty="0" smtClean="0"/>
              <a:t>В случаях</a:t>
            </a:r>
            <a:endParaRPr lang="ru-RU" sz="1400" b="1" dirty="0"/>
          </a:p>
        </p:txBody>
      </p:sp>
      <p:sp>
        <p:nvSpPr>
          <p:cNvPr id="173" name="TextBox 172"/>
          <p:cNvSpPr txBox="1"/>
          <p:nvPr/>
        </p:nvSpPr>
        <p:spPr>
          <a:xfrm>
            <a:off x="5383969" y="188640"/>
            <a:ext cx="17083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/>
          </a:p>
        </p:txBody>
      </p:sp>
      <p:sp>
        <p:nvSpPr>
          <p:cNvPr id="175" name="TextBox 174"/>
          <p:cNvSpPr txBox="1"/>
          <p:nvPr/>
        </p:nvSpPr>
        <p:spPr>
          <a:xfrm>
            <a:off x="5004048" y="353290"/>
            <a:ext cx="2232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 </a:t>
            </a:r>
            <a:r>
              <a:rPr lang="ru-RU" sz="1400" b="1" dirty="0" smtClean="0"/>
              <a:t>Кто вправе устанавливать</a:t>
            </a:r>
            <a:endParaRPr lang="ru-RU" sz="1400" b="1" dirty="0"/>
          </a:p>
        </p:txBody>
      </p:sp>
      <p:sp>
        <p:nvSpPr>
          <p:cNvPr id="184" name="TextBox 183"/>
          <p:cNvSpPr txBox="1"/>
          <p:nvPr/>
        </p:nvSpPr>
        <p:spPr>
          <a:xfrm>
            <a:off x="5004048" y="785350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   Если не установлен</a:t>
            </a:r>
            <a:endParaRPr lang="ru-RU" sz="1400" b="1" dirty="0"/>
          </a:p>
        </p:txBody>
      </p:sp>
      <p:sp>
        <p:nvSpPr>
          <p:cNvPr id="187" name="TextBox 186"/>
          <p:cNvSpPr txBox="1"/>
          <p:nvPr/>
        </p:nvSpPr>
        <p:spPr>
          <a:xfrm>
            <a:off x="377093" y="475510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Для товара с</a:t>
            </a:r>
          </a:p>
          <a:p>
            <a:pPr algn="ctr"/>
            <a:r>
              <a:rPr lang="ru-RU" sz="1400" b="1" dirty="0" smtClean="0"/>
              <a:t>недостатками</a:t>
            </a:r>
            <a:endParaRPr lang="ru-RU" sz="1400" b="1" dirty="0"/>
          </a:p>
        </p:txBody>
      </p:sp>
      <p:sp>
        <p:nvSpPr>
          <p:cNvPr id="188" name="TextBox 187"/>
          <p:cNvSpPr txBox="1"/>
          <p:nvPr/>
        </p:nvSpPr>
        <p:spPr>
          <a:xfrm>
            <a:off x="411150" y="3298684"/>
            <a:ext cx="10003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Обычно</a:t>
            </a:r>
            <a:endParaRPr lang="ru-RU" sz="1400" b="1" dirty="0"/>
          </a:p>
        </p:txBody>
      </p:sp>
      <p:sp>
        <p:nvSpPr>
          <p:cNvPr id="190" name="TextBox 189"/>
          <p:cNvSpPr txBox="1"/>
          <p:nvPr/>
        </p:nvSpPr>
        <p:spPr>
          <a:xfrm>
            <a:off x="4549126" y="5212425"/>
            <a:ext cx="31420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Если нельзя установить день</a:t>
            </a:r>
            <a:endParaRPr lang="ru-RU" sz="1600" b="1" dirty="0"/>
          </a:p>
        </p:txBody>
      </p:sp>
      <p:cxnSp>
        <p:nvCxnSpPr>
          <p:cNvPr id="199" name="Прямая со стрелкой 198"/>
          <p:cNvCxnSpPr>
            <a:stCxn id="22" idx="2"/>
          </p:cNvCxnSpPr>
          <p:nvPr/>
        </p:nvCxnSpPr>
        <p:spPr>
          <a:xfrm>
            <a:off x="8136396" y="1098807"/>
            <a:ext cx="0" cy="278752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5975369" y="1098807"/>
            <a:ext cx="0" cy="166427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1342689" y="1098807"/>
            <a:ext cx="0" cy="166427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7380312" y="3040895"/>
            <a:ext cx="0" cy="424109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>
            <a:stCxn id="112" idx="2"/>
          </p:cNvCxnSpPr>
          <p:nvPr/>
        </p:nvCxnSpPr>
        <p:spPr>
          <a:xfrm flipH="1">
            <a:off x="4661017" y="5057666"/>
            <a:ext cx="1" cy="493313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>
            <a:off x="7691218" y="5103547"/>
            <a:ext cx="0" cy="447432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4661018" y="5550979"/>
            <a:ext cx="303020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/>
          <p:nvPr/>
        </p:nvCxnSpPr>
        <p:spPr>
          <a:xfrm>
            <a:off x="6176118" y="5550979"/>
            <a:ext cx="0" cy="230751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50237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336704"/>
          </a:xfrm>
          <a:ln w="28575">
            <a:solidFill>
              <a:schemeClr val="accent6"/>
            </a:solidFill>
          </a:ln>
        </p:spPr>
        <p:txBody>
          <a:bodyPr/>
          <a:lstStyle/>
          <a:p>
            <a:endParaRPr lang="ru-RU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584245" y="332656"/>
            <a:ext cx="1833849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Срок годности</a:t>
            </a:r>
            <a:endParaRPr lang="ru-RU" sz="1600" b="1" dirty="0"/>
          </a:p>
        </p:txBody>
      </p:sp>
      <p:cxnSp>
        <p:nvCxnSpPr>
          <p:cNvPr id="5" name="Прямая со стрелкой 4"/>
          <p:cNvCxnSpPr>
            <a:stCxn id="2" idx="3"/>
            <a:endCxn id="6" idx="1"/>
          </p:cNvCxnSpPr>
          <p:nvPr/>
        </p:nvCxnSpPr>
        <p:spPr>
          <a:xfrm>
            <a:off x="5418094" y="728700"/>
            <a:ext cx="1962218" cy="0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7380312" y="332656"/>
            <a:ext cx="1368150" cy="7920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Изготовитель,</a:t>
            </a:r>
          </a:p>
          <a:p>
            <a:pPr algn="ctr"/>
            <a:r>
              <a:rPr lang="ru-RU" sz="1400" b="1" dirty="0" smtClean="0"/>
              <a:t>исполнитель</a:t>
            </a:r>
            <a:endParaRPr lang="ru-RU" sz="1400" b="1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4644008" y="1124744"/>
            <a:ext cx="0" cy="577011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1259632" y="1700808"/>
            <a:ext cx="3384376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644008" y="1701755"/>
            <a:ext cx="864096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1259632" y="1701755"/>
            <a:ext cx="0" cy="287085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5508104" y="1700808"/>
            <a:ext cx="0" cy="438970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378388" y="1995762"/>
            <a:ext cx="1997368" cy="136971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На продукты питания, медикаменты, парфюмерно-косметические товары, товары бытовой химии и т.п.</a:t>
            </a:r>
            <a:endParaRPr lang="ru-RU" sz="14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644008" y="1995762"/>
            <a:ext cx="1548172" cy="10801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u="sng" dirty="0" smtClean="0"/>
              <a:t>Для товаров</a:t>
            </a:r>
          </a:p>
          <a:p>
            <a:r>
              <a:rPr lang="ru-RU" sz="1400" b="1" dirty="0" smtClean="0"/>
              <a:t>-разумный срок, в пределах 2 лет</a:t>
            </a:r>
            <a:endParaRPr lang="ru-RU" sz="1400" b="1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6876256" y="1988840"/>
            <a:ext cx="1872207" cy="1521460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/>
              <a:t>Исчисляется:</a:t>
            </a:r>
          </a:p>
          <a:p>
            <a:r>
              <a:rPr lang="ru-RU" sz="1400" b="1" dirty="0" smtClean="0"/>
              <a:t>-либо периодом времени со дня его изготовления</a:t>
            </a:r>
            <a:r>
              <a:rPr lang="ru-RU" dirty="0" smtClean="0"/>
              <a:t>,</a:t>
            </a:r>
          </a:p>
          <a:p>
            <a:r>
              <a:rPr lang="ru-RU" sz="1400" b="1" dirty="0" smtClean="0"/>
              <a:t>-либо до определенной даты</a:t>
            </a:r>
            <a:endParaRPr lang="ru-RU" sz="1400" b="1" dirty="0"/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5580112" y="3075882"/>
            <a:ext cx="0" cy="526216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4644008" y="3602098"/>
            <a:ext cx="1548172" cy="11161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/>
              <a:t>Для работ (услуг)</a:t>
            </a:r>
          </a:p>
          <a:p>
            <a:r>
              <a:rPr lang="ru-RU" sz="1400" b="1" dirty="0" smtClean="0"/>
              <a:t>-разумный срок, в пределах 2 лет</a:t>
            </a:r>
          </a:p>
          <a:p>
            <a:endParaRPr lang="ru-RU" sz="1400" b="1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835696" y="4160160"/>
            <a:ext cx="2232248" cy="2016224"/>
          </a:xfrm>
          <a:prstGeom prst="roundRect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/>
              <a:t>Запрещается реализация товаров (работ)</a:t>
            </a:r>
          </a:p>
          <a:p>
            <a:r>
              <a:rPr lang="ru-RU" sz="1400" b="1" dirty="0" smtClean="0"/>
              <a:t>-с просроченным сроком годности</a:t>
            </a:r>
          </a:p>
          <a:p>
            <a:r>
              <a:rPr lang="ru-RU" sz="1400" b="1" dirty="0" smtClean="0"/>
              <a:t>-без установленного срока годности, если он должен быть установлен</a:t>
            </a:r>
            <a:endParaRPr lang="ru-RU" sz="14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2375756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8" name="TextBox 37"/>
          <p:cNvSpPr txBox="1"/>
          <p:nvPr/>
        </p:nvSpPr>
        <p:spPr>
          <a:xfrm>
            <a:off x="1331640" y="28529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5418094" y="332656"/>
            <a:ext cx="1674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Кто устанавливает</a:t>
            </a:r>
            <a:endParaRPr lang="ru-RU" sz="14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4898242" y="1278632"/>
            <a:ext cx="216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Если не установлен</a:t>
            </a:r>
            <a:endParaRPr lang="ru-RU" sz="1400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611560" y="1124744"/>
            <a:ext cx="2681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Должен устанавливаться в обязательном порядке</a:t>
            </a:r>
            <a:endParaRPr lang="ru-RU" sz="14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2195736" y="3679577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Запрещается</a:t>
            </a:r>
            <a:endParaRPr lang="ru-RU" sz="1600" b="1" dirty="0"/>
          </a:p>
        </p:txBody>
      </p:sp>
      <p:sp>
        <p:nvSpPr>
          <p:cNvPr id="54" name="TextBox 53"/>
          <p:cNvSpPr txBox="1"/>
          <p:nvPr/>
        </p:nvSpPr>
        <p:spPr>
          <a:xfrm>
            <a:off x="6876255" y="1547866"/>
            <a:ext cx="18722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Как исчисляется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5553438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568952" cy="6264696"/>
          </a:xfrm>
          <a:ln w="28575">
            <a:solidFill>
              <a:schemeClr val="accent6"/>
            </a:solidFill>
          </a:ln>
        </p:spPr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096488" y="472162"/>
            <a:ext cx="2376264" cy="64807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Срок службы</a:t>
            </a:r>
            <a:endParaRPr lang="ru-RU" sz="1600" b="1" dirty="0"/>
          </a:p>
        </p:txBody>
      </p:sp>
      <p:cxnSp>
        <p:nvCxnSpPr>
          <p:cNvPr id="6" name="Прямая со стрелкой 5"/>
          <p:cNvCxnSpPr>
            <a:stCxn id="4" idx="3"/>
          </p:cNvCxnSpPr>
          <p:nvPr/>
        </p:nvCxnSpPr>
        <p:spPr>
          <a:xfrm>
            <a:off x="5472752" y="796198"/>
            <a:ext cx="1547520" cy="0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7020272" y="472163"/>
            <a:ext cx="1728192" cy="64807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Изготовитель,</a:t>
            </a:r>
          </a:p>
          <a:p>
            <a:pPr algn="ctr"/>
            <a:r>
              <a:rPr lang="ru-RU" sz="1400" b="1" dirty="0" smtClean="0"/>
              <a:t>исполнитель</a:t>
            </a:r>
          </a:p>
          <a:p>
            <a:pPr algn="ctr"/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531237" y="349496"/>
            <a:ext cx="1489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Кто вправе устанавливать</a:t>
            </a:r>
            <a:endParaRPr lang="ru-RU" sz="1400" b="1" dirty="0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4499992" y="1120234"/>
            <a:ext cx="0" cy="37216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H="1">
            <a:off x="1331640" y="1492401"/>
            <a:ext cx="3168352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1339447" y="1484784"/>
            <a:ext cx="0" cy="144016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355773" y="1652157"/>
            <a:ext cx="2304256" cy="12241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/>
              <a:t>Если товар (работа) по истечении опред. периода могут представлять опасность для жизни, здоровья потребителя или причинять вред</a:t>
            </a:r>
            <a:endParaRPr lang="ru-RU" sz="1400" b="1" dirty="0"/>
          </a:p>
        </p:txBody>
      </p:sp>
      <p:cxnSp>
        <p:nvCxnSpPr>
          <p:cNvPr id="26" name="Прямая соединительная линия 25"/>
          <p:cNvCxnSpPr>
            <a:endCxn id="35" idx="2"/>
          </p:cNvCxnSpPr>
          <p:nvPr/>
        </p:nvCxnSpPr>
        <p:spPr>
          <a:xfrm>
            <a:off x="4499992" y="1492401"/>
            <a:ext cx="126014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/>
          <p:cNvSpPr/>
          <p:nvPr/>
        </p:nvSpPr>
        <p:spPr>
          <a:xfrm>
            <a:off x="5220072" y="1652157"/>
            <a:ext cx="1055682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u="sng" dirty="0" smtClean="0"/>
              <a:t>10 лет</a:t>
            </a:r>
            <a:endParaRPr lang="ru-RU" sz="1400" b="1" u="sng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7092280" y="1966618"/>
            <a:ext cx="1321296" cy="814310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Единицы времени и др. (км, м)</a:t>
            </a:r>
            <a:endParaRPr lang="ru-RU" sz="14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7427168" y="1338513"/>
            <a:ext cx="1321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Единицы измерения</a:t>
            </a:r>
            <a:endParaRPr lang="ru-RU" sz="14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4644008" y="1184624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Если не установлен</a:t>
            </a:r>
            <a:endParaRPr lang="ru-RU" sz="1400" b="1" dirty="0"/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4499992" y="1360168"/>
            <a:ext cx="0" cy="1656184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1372852" y="2996952"/>
            <a:ext cx="312714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4499992" y="3016352"/>
            <a:ext cx="2376264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1372852" y="3016352"/>
            <a:ext cx="0" cy="371606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Прямоугольник 45"/>
          <p:cNvSpPr/>
          <p:nvPr/>
        </p:nvSpPr>
        <p:spPr>
          <a:xfrm>
            <a:off x="539552" y="3387958"/>
            <a:ext cx="1296144" cy="95544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Со дня передачи потребителю</a:t>
            </a:r>
            <a:endParaRPr lang="ru-RU" sz="1400" b="1" dirty="0"/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>
            <a:off x="2825355" y="3016352"/>
            <a:ext cx="0" cy="402412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Прямоугольник 55"/>
          <p:cNvSpPr/>
          <p:nvPr/>
        </p:nvSpPr>
        <p:spPr>
          <a:xfrm>
            <a:off x="2334786" y="3418764"/>
            <a:ext cx="1018044" cy="914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Сезонный товар</a:t>
            </a:r>
            <a:endParaRPr lang="ru-RU" sz="1400" b="1" dirty="0"/>
          </a:p>
        </p:txBody>
      </p:sp>
      <p:cxnSp>
        <p:nvCxnSpPr>
          <p:cNvPr id="58" name="Прямая соединительная линия 57"/>
          <p:cNvCxnSpPr/>
          <p:nvPr/>
        </p:nvCxnSpPr>
        <p:spPr>
          <a:xfrm>
            <a:off x="4499992" y="3016352"/>
            <a:ext cx="0" cy="41264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Прямоугольник 58"/>
          <p:cNvSpPr/>
          <p:nvPr/>
        </p:nvSpPr>
        <p:spPr>
          <a:xfrm>
            <a:off x="3757297" y="3429000"/>
            <a:ext cx="1462775" cy="7200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1" dirty="0" smtClean="0"/>
              <a:t>Куплен по почте или образцу</a:t>
            </a:r>
            <a:endParaRPr lang="ru-RU" sz="1400" b="1" dirty="0"/>
          </a:p>
        </p:txBody>
      </p:sp>
      <p:cxnSp>
        <p:nvCxnSpPr>
          <p:cNvPr id="64" name="Прямая соединительная линия 63"/>
          <p:cNvCxnSpPr/>
          <p:nvPr/>
        </p:nvCxnSpPr>
        <p:spPr>
          <a:xfrm>
            <a:off x="6876256" y="3016352"/>
            <a:ext cx="0" cy="43204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Прямоугольник 64"/>
          <p:cNvSpPr/>
          <p:nvPr/>
        </p:nvSpPr>
        <p:spPr>
          <a:xfrm>
            <a:off x="6084168" y="3429000"/>
            <a:ext cx="1152128" cy="7200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Со сборкой или установкой</a:t>
            </a:r>
            <a:endParaRPr lang="ru-RU" sz="1400" b="1" dirty="0"/>
          </a:p>
        </p:txBody>
      </p:sp>
      <p:sp>
        <p:nvSpPr>
          <p:cNvPr id="74" name="TextBox 73"/>
          <p:cNvSpPr txBox="1"/>
          <p:nvPr/>
        </p:nvSpPr>
        <p:spPr>
          <a:xfrm>
            <a:off x="355773" y="3016352"/>
            <a:ext cx="8318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Обычно</a:t>
            </a:r>
            <a:endParaRPr lang="ru-RU" sz="1400" b="1" dirty="0"/>
          </a:p>
        </p:txBody>
      </p:sp>
      <p:cxnSp>
        <p:nvCxnSpPr>
          <p:cNvPr id="81" name="Прямая со стрелкой 80"/>
          <p:cNvCxnSpPr>
            <a:stCxn id="35" idx="2"/>
            <a:endCxn id="32" idx="0"/>
          </p:cNvCxnSpPr>
          <p:nvPr/>
        </p:nvCxnSpPr>
        <p:spPr>
          <a:xfrm flipH="1">
            <a:off x="5747913" y="1492401"/>
            <a:ext cx="12219" cy="159756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/>
          <p:nvPr/>
        </p:nvCxnSpPr>
        <p:spPr>
          <a:xfrm>
            <a:off x="1372852" y="4343400"/>
            <a:ext cx="0" cy="1245840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Прямоугольник 85"/>
          <p:cNvSpPr/>
          <p:nvPr/>
        </p:nvSpPr>
        <p:spPr>
          <a:xfrm>
            <a:off x="539552" y="5589240"/>
            <a:ext cx="1296144" cy="72008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Со дня изготовления</a:t>
            </a:r>
            <a:endParaRPr lang="ru-RU" sz="1400" b="1" dirty="0"/>
          </a:p>
        </p:txBody>
      </p:sp>
      <p:sp>
        <p:nvSpPr>
          <p:cNvPr id="89" name="TextBox 88"/>
          <p:cNvSpPr txBox="1"/>
          <p:nvPr/>
        </p:nvSpPr>
        <p:spPr>
          <a:xfrm>
            <a:off x="210308" y="4674840"/>
            <a:ext cx="11213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Если нельзя установить день</a:t>
            </a:r>
            <a:endParaRPr lang="ru-RU" sz="1400" b="1" dirty="0"/>
          </a:p>
        </p:txBody>
      </p:sp>
      <p:cxnSp>
        <p:nvCxnSpPr>
          <p:cNvPr id="94" name="Прямая со стрелкой 93"/>
          <p:cNvCxnSpPr>
            <a:stCxn id="56" idx="2"/>
          </p:cNvCxnSpPr>
          <p:nvPr/>
        </p:nvCxnSpPr>
        <p:spPr>
          <a:xfrm>
            <a:off x="2843808" y="4333164"/>
            <a:ext cx="0" cy="319972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Прямоугольник 94"/>
          <p:cNvSpPr/>
          <p:nvPr/>
        </p:nvSpPr>
        <p:spPr>
          <a:xfrm>
            <a:off x="2368154" y="4674840"/>
            <a:ext cx="984675" cy="71637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С начала сезона</a:t>
            </a:r>
            <a:endParaRPr lang="ru-RU" sz="1400" b="1" dirty="0"/>
          </a:p>
        </p:txBody>
      </p:sp>
      <p:cxnSp>
        <p:nvCxnSpPr>
          <p:cNvPr id="100" name="Прямая со стрелкой 99"/>
          <p:cNvCxnSpPr/>
          <p:nvPr/>
        </p:nvCxnSpPr>
        <p:spPr>
          <a:xfrm>
            <a:off x="4531709" y="4147490"/>
            <a:ext cx="0" cy="309736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Прямоугольник 100"/>
          <p:cNvSpPr/>
          <p:nvPr/>
        </p:nvSpPr>
        <p:spPr>
          <a:xfrm>
            <a:off x="3953434" y="4483056"/>
            <a:ext cx="1177280" cy="54997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Со дня доставки</a:t>
            </a:r>
            <a:endParaRPr lang="ru-RU" sz="1400" b="1" dirty="0"/>
          </a:p>
        </p:txBody>
      </p:sp>
      <p:cxnSp>
        <p:nvCxnSpPr>
          <p:cNvPr id="103" name="Прямая со стрелкой 102"/>
          <p:cNvCxnSpPr/>
          <p:nvPr/>
        </p:nvCxnSpPr>
        <p:spPr>
          <a:xfrm>
            <a:off x="6876256" y="4149080"/>
            <a:ext cx="0" cy="344070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Прямоугольник 103"/>
          <p:cNvSpPr/>
          <p:nvPr/>
        </p:nvSpPr>
        <p:spPr>
          <a:xfrm>
            <a:off x="6084168" y="4456965"/>
            <a:ext cx="1343000" cy="5760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Со дня сборки (установки)</a:t>
            </a:r>
            <a:endParaRPr lang="ru-RU" sz="1400" b="1" dirty="0"/>
          </a:p>
        </p:txBody>
      </p:sp>
      <p:cxnSp>
        <p:nvCxnSpPr>
          <p:cNvPr id="106" name="Прямая соединительная линия 105"/>
          <p:cNvCxnSpPr/>
          <p:nvPr/>
        </p:nvCxnSpPr>
        <p:spPr>
          <a:xfrm>
            <a:off x="4531709" y="5033029"/>
            <a:ext cx="0" cy="556211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/>
          <p:cNvCxnSpPr/>
          <p:nvPr/>
        </p:nvCxnSpPr>
        <p:spPr>
          <a:xfrm>
            <a:off x="6876256" y="5033029"/>
            <a:ext cx="0" cy="556211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единительная линия 109"/>
          <p:cNvCxnSpPr/>
          <p:nvPr/>
        </p:nvCxnSpPr>
        <p:spPr>
          <a:xfrm>
            <a:off x="4542074" y="5589240"/>
            <a:ext cx="2334182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 стрелкой 111"/>
          <p:cNvCxnSpPr/>
          <p:nvPr/>
        </p:nvCxnSpPr>
        <p:spPr>
          <a:xfrm>
            <a:off x="5709165" y="5589240"/>
            <a:ext cx="0" cy="216024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Прямоугольник 112"/>
          <p:cNvSpPr/>
          <p:nvPr/>
        </p:nvSpPr>
        <p:spPr>
          <a:xfrm>
            <a:off x="4919821" y="5805264"/>
            <a:ext cx="1656184" cy="63228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Со дня заключения договора</a:t>
            </a:r>
            <a:endParaRPr lang="ru-RU" sz="1400" b="1" dirty="0"/>
          </a:p>
        </p:txBody>
      </p:sp>
      <p:sp>
        <p:nvSpPr>
          <p:cNvPr id="114" name="TextBox 113"/>
          <p:cNvSpPr txBox="1"/>
          <p:nvPr/>
        </p:nvSpPr>
        <p:spPr>
          <a:xfrm>
            <a:off x="2936422" y="1880757"/>
            <a:ext cx="1563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 smtClean="0"/>
              <a:t>С какого дня исчисляется</a:t>
            </a:r>
            <a:endParaRPr lang="ru-RU" sz="1400" b="1" dirty="0"/>
          </a:p>
        </p:txBody>
      </p:sp>
      <p:sp>
        <p:nvSpPr>
          <p:cNvPr id="115" name="TextBox 114"/>
          <p:cNvSpPr txBox="1"/>
          <p:nvPr/>
        </p:nvSpPr>
        <p:spPr>
          <a:xfrm>
            <a:off x="3096488" y="2708920"/>
            <a:ext cx="1403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 smtClean="0"/>
              <a:t>В случаях</a:t>
            </a:r>
            <a:endParaRPr lang="ru-RU" sz="1400" b="1" dirty="0"/>
          </a:p>
        </p:txBody>
      </p:sp>
      <p:sp>
        <p:nvSpPr>
          <p:cNvPr id="116" name="TextBox 115"/>
          <p:cNvSpPr txBox="1"/>
          <p:nvPr/>
        </p:nvSpPr>
        <p:spPr>
          <a:xfrm>
            <a:off x="539552" y="923014"/>
            <a:ext cx="23209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Должен устанавливаться в обязательном порядке</a:t>
            </a:r>
            <a:endParaRPr lang="ru-RU" sz="1400" b="1" dirty="0"/>
          </a:p>
        </p:txBody>
      </p:sp>
      <p:sp>
        <p:nvSpPr>
          <p:cNvPr id="117" name="TextBox 116"/>
          <p:cNvSpPr txBox="1"/>
          <p:nvPr/>
        </p:nvSpPr>
        <p:spPr>
          <a:xfrm>
            <a:off x="4644008" y="5044172"/>
            <a:ext cx="2111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Если нельзя установить день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1796392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143108" y="214290"/>
            <a:ext cx="4214842" cy="64294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u="sng" dirty="0" smtClean="0">
                <a:solidFill>
                  <a:schemeClr val="accent6">
                    <a:lumMod val="75000"/>
                  </a:schemeClr>
                </a:solidFill>
              </a:rPr>
              <a:t>Права потребителя в течение срока службы</a:t>
            </a:r>
            <a:endParaRPr lang="ru-RU" sz="1600" u="sn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928662" y="1357298"/>
            <a:ext cx="2714644" cy="135732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Обратиться к </a:t>
            </a:r>
            <a:r>
              <a:rPr lang="ru-RU" sz="1600" dirty="0" smtClean="0"/>
              <a:t>продавцу</a:t>
            </a:r>
            <a:r>
              <a:rPr lang="ru-RU" sz="1200" dirty="0" smtClean="0"/>
              <a:t> в течение гарантийного срока</a:t>
            </a:r>
          </a:p>
          <a:p>
            <a:pPr algn="ctr"/>
            <a:r>
              <a:rPr lang="ru-RU" sz="1200" dirty="0" smtClean="0"/>
              <a:t>(Право на ремонт и техническое обслуживание)</a:t>
            </a:r>
            <a:endParaRPr lang="ru-RU" sz="12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072198" y="2428868"/>
            <a:ext cx="1785950" cy="64294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Безвозмездное устранение недостатков (20 дней)</a:t>
            </a:r>
            <a:endParaRPr lang="ru-RU" sz="12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500166" y="4429132"/>
            <a:ext cx="1785950" cy="100013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Техническое облуживание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500166" y="3143248"/>
            <a:ext cx="1785950" cy="71438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Гарантийный ремонт	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143504" y="1285860"/>
            <a:ext cx="3429024" cy="92869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Обратиться к </a:t>
            </a:r>
            <a:r>
              <a:rPr lang="ru-RU" sz="1600" dirty="0" smtClean="0"/>
              <a:t>изготовителю</a:t>
            </a:r>
            <a:r>
              <a:rPr lang="ru-RU" sz="1200" dirty="0" smtClean="0"/>
              <a:t> (уполномоченной организации, импортеру) по истечению 2 лет, если обнаружен заводской дефект (существенные недостатки)</a:t>
            </a:r>
            <a:endParaRPr lang="ru-RU" sz="1200" dirty="0"/>
          </a:p>
        </p:txBody>
      </p:sp>
      <p:cxnSp>
        <p:nvCxnSpPr>
          <p:cNvPr id="11" name="Прямая со стрелкой 10"/>
          <p:cNvCxnSpPr>
            <a:stCxn id="4" idx="2"/>
            <a:endCxn id="5" idx="0"/>
          </p:cNvCxnSpPr>
          <p:nvPr/>
        </p:nvCxnSpPr>
        <p:spPr>
          <a:xfrm rot="5400000">
            <a:off x="3018224" y="124993"/>
            <a:ext cx="500066" cy="19645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4" idx="2"/>
            <a:endCxn id="9" idx="0"/>
          </p:cNvCxnSpPr>
          <p:nvPr/>
        </p:nvCxnSpPr>
        <p:spPr>
          <a:xfrm rot="16200000" flipH="1">
            <a:off x="5339958" y="-232198"/>
            <a:ext cx="428628" cy="26074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6072198" y="4786322"/>
            <a:ext cx="1785950" cy="64294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Замена на товар аналогичной марки</a:t>
            </a:r>
            <a:endParaRPr lang="ru-RU" sz="1200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072198" y="3643314"/>
            <a:ext cx="1785950" cy="71438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Возмещение расходов на устранение недостатков</a:t>
            </a:r>
            <a:endParaRPr lang="ru-RU" sz="1200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143636" y="5786454"/>
            <a:ext cx="1785950" cy="57152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Возврат товара</a:t>
            </a:r>
            <a:endParaRPr lang="ru-RU" sz="1200" dirty="0"/>
          </a:p>
        </p:txBody>
      </p:sp>
      <p:cxnSp>
        <p:nvCxnSpPr>
          <p:cNvPr id="29" name="Соединительная линия уступом 28"/>
          <p:cNvCxnSpPr/>
          <p:nvPr/>
        </p:nvCxnSpPr>
        <p:spPr>
          <a:xfrm rot="10800000" flipH="1" flipV="1">
            <a:off x="6072198" y="2714620"/>
            <a:ext cx="71438" cy="3321879"/>
          </a:xfrm>
          <a:prstGeom prst="bentConnector3">
            <a:avLst>
              <a:gd name="adj1" fmla="val -31999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>
            <a:endCxn id="23" idx="1"/>
          </p:cNvCxnSpPr>
          <p:nvPr/>
        </p:nvCxnSpPr>
        <p:spPr>
          <a:xfrm>
            <a:off x="5857884" y="4000504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>
            <a:endCxn id="22" idx="1"/>
          </p:cNvCxnSpPr>
          <p:nvPr/>
        </p:nvCxnSpPr>
        <p:spPr>
          <a:xfrm flipV="1">
            <a:off x="5857884" y="5107793"/>
            <a:ext cx="21431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Соединительная линия уступом 41"/>
          <p:cNvCxnSpPr>
            <a:stCxn id="8" idx="1"/>
            <a:endCxn id="7" idx="1"/>
          </p:cNvCxnSpPr>
          <p:nvPr/>
        </p:nvCxnSpPr>
        <p:spPr>
          <a:xfrm rot="10800000" flipV="1">
            <a:off x="1500166" y="3500438"/>
            <a:ext cx="1588" cy="1428760"/>
          </a:xfrm>
          <a:prstGeom prst="bentConnector3">
            <a:avLst>
              <a:gd name="adj1" fmla="val 1439546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>
            <a:stCxn id="5" idx="2"/>
          </p:cNvCxnSpPr>
          <p:nvPr/>
        </p:nvCxnSpPr>
        <p:spPr>
          <a:xfrm rot="5400000">
            <a:off x="2071670" y="2928934"/>
            <a:ext cx="42862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>
            <a:stCxn id="9" idx="2"/>
          </p:cNvCxnSpPr>
          <p:nvPr/>
        </p:nvCxnSpPr>
        <p:spPr>
          <a:xfrm rot="5400000">
            <a:off x="6750859" y="2321711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357290" y="142852"/>
            <a:ext cx="6215106" cy="114300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Ненадлежащая информация</a:t>
            </a:r>
            <a:endParaRPr lang="ru-RU" sz="12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ru-RU" sz="1400" dirty="0" smtClean="0"/>
              <a:t>о товаре (работе, услуге) или изготовителе (исполнителе, продавце)</a:t>
            </a:r>
          </a:p>
          <a:p>
            <a:pPr algn="ctr">
              <a:buFontTx/>
              <a:buChar char="-"/>
            </a:pPr>
            <a:r>
              <a:rPr lang="ru-RU" sz="1400" dirty="0" smtClean="0"/>
              <a:t>Не достоверная</a:t>
            </a:r>
          </a:p>
          <a:p>
            <a:pPr algn="ctr">
              <a:buFontTx/>
              <a:buChar char="-"/>
            </a:pPr>
            <a:r>
              <a:rPr lang="ru-RU" sz="1400" dirty="0" smtClean="0"/>
              <a:t>Не достаточно полная</a:t>
            </a:r>
          </a:p>
          <a:p>
            <a:pPr algn="ctr">
              <a:buFontTx/>
              <a:buChar char="-"/>
            </a:pPr>
            <a:r>
              <a:rPr lang="ru-RU" sz="1400" dirty="0" smtClean="0"/>
              <a:t>Не на русском языке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14282" y="2571744"/>
            <a:ext cx="2571768" cy="121444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Приобрел ненужный ему товар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357554" y="2571744"/>
            <a:ext cx="2571768" cy="128588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Неправильно эксплуатировал товар и тот пришел в ненадлежащее состояние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072198" y="2571744"/>
            <a:ext cx="2857520" cy="121444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Товар причинил вред жизни, здоровью, имуществу Потребителя и третьим лицам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571604" y="5214950"/>
            <a:ext cx="5857916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Расторгнуть договор и потребовать возврата денежных средств и возмещение убытков, а также вреда, причиненного жизни, здоровью, имуществу. </a:t>
            </a:r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000364" y="1571612"/>
            <a:ext cx="3214710" cy="42862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Вследствие чего Потребитель</a:t>
            </a:r>
            <a:endParaRPr lang="ru-RU" sz="1200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071802" y="4357694"/>
            <a:ext cx="3143272" cy="42862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Потребитель вправе</a:t>
            </a:r>
            <a:endParaRPr lang="ru-RU" sz="1200" dirty="0"/>
          </a:p>
        </p:txBody>
      </p:sp>
      <p:cxnSp>
        <p:nvCxnSpPr>
          <p:cNvPr id="39" name="Прямая со стрелкой 38"/>
          <p:cNvCxnSpPr>
            <a:stCxn id="16" idx="2"/>
            <a:endCxn id="5" idx="0"/>
          </p:cNvCxnSpPr>
          <p:nvPr/>
        </p:nvCxnSpPr>
        <p:spPr>
          <a:xfrm rot="5400000">
            <a:off x="2768191" y="732216"/>
            <a:ext cx="571504" cy="31075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stCxn id="16" idx="2"/>
            <a:endCxn id="7" idx="0"/>
          </p:cNvCxnSpPr>
          <p:nvPr/>
        </p:nvCxnSpPr>
        <p:spPr>
          <a:xfrm rot="16200000" flipH="1">
            <a:off x="5768586" y="839372"/>
            <a:ext cx="571504" cy="289323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>
            <a:stCxn id="5" idx="2"/>
            <a:endCxn id="18" idx="0"/>
          </p:cNvCxnSpPr>
          <p:nvPr/>
        </p:nvCxnSpPr>
        <p:spPr>
          <a:xfrm rot="16200000" flipH="1">
            <a:off x="2786050" y="2500306"/>
            <a:ext cx="571504" cy="31432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stCxn id="6" idx="2"/>
            <a:endCxn id="18" idx="0"/>
          </p:cNvCxnSpPr>
          <p:nvPr/>
        </p:nvCxnSpPr>
        <p:spPr>
          <a:xfrm rot="5400000">
            <a:off x="4393405" y="4107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>
            <a:stCxn id="7" idx="2"/>
            <a:endCxn id="18" idx="0"/>
          </p:cNvCxnSpPr>
          <p:nvPr/>
        </p:nvCxnSpPr>
        <p:spPr>
          <a:xfrm rot="5400000">
            <a:off x="5786446" y="2643182"/>
            <a:ext cx="571504" cy="28575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 rot="5400000">
            <a:off x="4429918" y="4999842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 rot="5400000">
            <a:off x="4287042" y="2285198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/>
          <p:nvPr/>
        </p:nvCxnSpPr>
        <p:spPr>
          <a:xfrm rot="5400000">
            <a:off x="4429918" y="1427942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 smtClean="0">
                <a:solidFill>
                  <a:schemeClr val="accent6">
                    <a:lumMod val="75000"/>
                  </a:schemeClr>
                </a:solidFill>
              </a:rPr>
              <a:t>Товар</a:t>
            </a:r>
            <a:endParaRPr lang="ru-RU" u="sn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50"/>
                </a:solidFill>
              </a:rPr>
              <a:t>Качественный товар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50"/>
                </a:solidFill>
              </a:rPr>
              <a:t>Товар с недостатками 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0" name="Содержимое 9"/>
          <p:cNvSpPr>
            <a:spLocks noGrp="1"/>
          </p:cNvSpPr>
          <p:nvPr>
            <p:ph sz="quarter" idx="4"/>
          </p:nvPr>
        </p:nvSpPr>
        <p:spPr>
          <a:xfrm>
            <a:off x="2714612" y="2174874"/>
            <a:ext cx="5972189" cy="4325959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dirty="0" smtClean="0"/>
              <a:t>Явные недостатки (можно обнаружить при принятии, осмотре товара (вмятины, сколы и пр.)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Скрытые недостатки (выявляются в процессе эксплуатации, хранения или употребления товара)</a:t>
            </a:r>
          </a:p>
          <a:p>
            <a:pPr>
              <a:buNone/>
            </a:pPr>
            <a:endParaRPr lang="ru-RU" dirty="0" smtClean="0"/>
          </a:p>
        </p:txBody>
      </p:sp>
      <p:cxnSp>
        <p:nvCxnSpPr>
          <p:cNvPr id="5" name="Прямая со стрелкой 4"/>
          <p:cNvCxnSpPr/>
          <p:nvPr/>
        </p:nvCxnSpPr>
        <p:spPr>
          <a:xfrm rot="10800000" flipV="1">
            <a:off x="2857488" y="1285860"/>
            <a:ext cx="1071570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5000628" y="1285860"/>
            <a:ext cx="928694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69" name="Picture 1" descr="C:\Documents and Settings\jd_stager\Рабочий стол\ЗПП в картинках\iCAJEILT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3357562"/>
            <a:ext cx="1285875" cy="14287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642942"/>
          </a:xfrm>
        </p:spPr>
        <p:txBody>
          <a:bodyPr>
            <a:noAutofit/>
          </a:bodyPr>
          <a:lstStyle/>
          <a:p>
            <a:r>
              <a:rPr lang="ru-RU" sz="2400" u="sng" dirty="0" smtClean="0">
                <a:solidFill>
                  <a:schemeClr val="accent6">
                    <a:lumMod val="75000"/>
                  </a:schemeClr>
                </a:solidFill>
              </a:rPr>
              <a:t>Права потребителя в отношении товара</a:t>
            </a:r>
            <a:br>
              <a:rPr lang="ru-RU" sz="2400" u="sng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400" u="sng" dirty="0" smtClean="0">
                <a:solidFill>
                  <a:schemeClr val="accent6">
                    <a:lumMod val="75000"/>
                  </a:schemeClr>
                </a:solidFill>
              </a:rPr>
              <a:t> НАДЛЕЖАЩЕГО качества    </a:t>
            </a:r>
            <a:endParaRPr lang="ru-RU" sz="2400" u="sn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00034" y="785794"/>
            <a:ext cx="2286016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Обмен товара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28662" y="3429000"/>
            <a:ext cx="1357322" cy="7858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В течение </a:t>
            </a:r>
          </a:p>
          <a:p>
            <a:pPr algn="ctr"/>
            <a:r>
              <a:rPr lang="ru-RU" sz="1200" u="sng" dirty="0" smtClean="0"/>
              <a:t>14 дней </a:t>
            </a:r>
            <a:r>
              <a:rPr lang="ru-RU" sz="1200" dirty="0" smtClean="0"/>
              <a:t>на аналогичный товар</a:t>
            </a:r>
            <a:endParaRPr lang="ru-RU" sz="1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858016" y="2357430"/>
            <a:ext cx="1357322" cy="121444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вернуть товар и деньги за него, или  ожидать поступления необходимого товара</a:t>
            </a:r>
            <a:endParaRPr lang="ru-RU" sz="12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928662" y="1928802"/>
            <a:ext cx="1357322" cy="150019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Если не подошел:</a:t>
            </a:r>
          </a:p>
          <a:p>
            <a:pPr algn="ctr">
              <a:buFontTx/>
              <a:buChar char="-"/>
            </a:pPr>
            <a:r>
              <a:rPr lang="ru-RU" sz="1200" dirty="0" smtClean="0"/>
              <a:t>по форме;</a:t>
            </a:r>
          </a:p>
          <a:p>
            <a:pPr algn="ctr">
              <a:buFontTx/>
              <a:buChar char="-"/>
            </a:pPr>
            <a:r>
              <a:rPr lang="ru-RU" sz="1200" dirty="0"/>
              <a:t> </a:t>
            </a:r>
            <a:r>
              <a:rPr lang="ru-RU" sz="1200" dirty="0" smtClean="0"/>
              <a:t>габаритам;</a:t>
            </a:r>
          </a:p>
          <a:p>
            <a:pPr algn="ctr">
              <a:buFontTx/>
              <a:buChar char="-"/>
            </a:pPr>
            <a:r>
              <a:rPr lang="ru-RU" sz="1200" dirty="0" smtClean="0"/>
              <a:t>размеру;</a:t>
            </a:r>
          </a:p>
          <a:p>
            <a:pPr algn="ctr"/>
            <a:r>
              <a:rPr lang="ru-RU" sz="1200" dirty="0" smtClean="0"/>
              <a:t>-цвету;</a:t>
            </a:r>
          </a:p>
          <a:p>
            <a:pPr algn="ctr">
              <a:buFontTx/>
              <a:buChar char="-"/>
            </a:pPr>
            <a:r>
              <a:rPr lang="ru-RU" sz="1200" dirty="0" smtClean="0"/>
              <a:t>фасону;</a:t>
            </a:r>
          </a:p>
          <a:p>
            <a:pPr algn="ctr">
              <a:buFontTx/>
              <a:buChar char="-"/>
            </a:pPr>
            <a:r>
              <a:rPr lang="ru-RU" sz="1200" dirty="0"/>
              <a:t>к</a:t>
            </a:r>
            <a:r>
              <a:rPr lang="ru-RU" sz="1200" dirty="0" smtClean="0"/>
              <a:t>омплектации</a:t>
            </a:r>
            <a:endParaRPr lang="ru-RU" sz="12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42910" y="4357694"/>
            <a:ext cx="2000264" cy="17145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При этом товар:</a:t>
            </a:r>
          </a:p>
          <a:p>
            <a:pPr algn="ctr">
              <a:buFontTx/>
              <a:buChar char="-"/>
            </a:pPr>
            <a:r>
              <a:rPr lang="ru-RU" sz="1200" dirty="0" smtClean="0"/>
              <a:t>Не был в употреблении</a:t>
            </a:r>
          </a:p>
          <a:p>
            <a:pPr algn="ctr">
              <a:buFontTx/>
              <a:buChar char="-"/>
            </a:pPr>
            <a:r>
              <a:rPr lang="ru-RU" sz="1200" dirty="0" smtClean="0"/>
              <a:t>Сохранен товарный вид, потребительские свойства</a:t>
            </a:r>
          </a:p>
          <a:p>
            <a:pPr algn="ctr">
              <a:buFontTx/>
              <a:buChar char="-"/>
            </a:pPr>
            <a:r>
              <a:rPr lang="ru-RU" sz="1200" dirty="0" smtClean="0"/>
              <a:t>Сохранены пломбы, фабричные ярлыки</a:t>
            </a:r>
          </a:p>
          <a:p>
            <a:pPr algn="ctr">
              <a:buFontTx/>
              <a:buChar char="-"/>
            </a:pPr>
            <a:r>
              <a:rPr lang="ru-RU" sz="1200" dirty="0" smtClean="0"/>
              <a:t>Сохранен товарный или кассовый чек</a:t>
            </a:r>
          </a:p>
        </p:txBody>
      </p:sp>
      <p:cxnSp>
        <p:nvCxnSpPr>
          <p:cNvPr id="47" name="Shape 46"/>
          <p:cNvCxnSpPr/>
          <p:nvPr/>
        </p:nvCxnSpPr>
        <p:spPr>
          <a:xfrm>
            <a:off x="6357950" y="714356"/>
            <a:ext cx="821537" cy="250033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hape 59"/>
          <p:cNvCxnSpPr>
            <a:stCxn id="2" idx="2"/>
            <a:endCxn id="4" idx="3"/>
          </p:cNvCxnSpPr>
          <p:nvPr/>
        </p:nvCxnSpPr>
        <p:spPr>
          <a:xfrm rot="5400000">
            <a:off x="3518290" y="53554"/>
            <a:ext cx="321471" cy="178595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3286116" y="857232"/>
            <a:ext cx="6235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только</a:t>
            </a:r>
            <a:endParaRPr lang="ru-RU" sz="1200" dirty="0"/>
          </a:p>
        </p:txBody>
      </p:sp>
      <p:cxnSp>
        <p:nvCxnSpPr>
          <p:cNvPr id="27" name="Прямая со стрелкой 26"/>
          <p:cNvCxnSpPr/>
          <p:nvPr/>
        </p:nvCxnSpPr>
        <p:spPr>
          <a:xfrm rot="5400000">
            <a:off x="1465241" y="167797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6286512" y="1000108"/>
            <a:ext cx="1914532" cy="10715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Если нет аналогичного</a:t>
            </a:r>
          </a:p>
          <a:p>
            <a:pPr algn="ctr"/>
            <a:r>
              <a:rPr lang="ru-RU" dirty="0" smtClean="0"/>
              <a:t>товара, то</a:t>
            </a:r>
            <a:endParaRPr lang="ru-RU" dirty="0"/>
          </a:p>
        </p:txBody>
      </p:sp>
      <p:pic>
        <p:nvPicPr>
          <p:cNvPr id="6145" name="Picture 1" descr="C:\Documents and Settings\jd_stager\Рабочий стол\ЗПП в картинках\iCAVNJH2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1714488"/>
            <a:ext cx="2000264" cy="2000264"/>
          </a:xfrm>
          <a:prstGeom prst="rect">
            <a:avLst/>
          </a:prstGeom>
          <a:noFill/>
        </p:spPr>
      </p:pic>
      <p:pic>
        <p:nvPicPr>
          <p:cNvPr id="8193" name="Picture 1" descr="C:\Documents and Settings\jd_stager\Рабочий стол\ЗПП в картинках\iCAECR7IP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2428868"/>
            <a:ext cx="1428750" cy="1428750"/>
          </a:xfrm>
          <a:prstGeom prst="rect">
            <a:avLst/>
          </a:prstGeom>
          <a:noFill/>
        </p:spPr>
      </p:pic>
      <p:pic>
        <p:nvPicPr>
          <p:cNvPr id="8195" name="Picture 3" descr="http://im7-tub-ru.yandex.net/i?id=58952910-16-7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43240" y="4000504"/>
            <a:ext cx="1785950" cy="1785950"/>
          </a:xfrm>
          <a:prstGeom prst="rect">
            <a:avLst/>
          </a:prstGeom>
          <a:noFill/>
        </p:spPr>
      </p:pic>
      <p:pic>
        <p:nvPicPr>
          <p:cNvPr id="8199" name="Picture 7" descr="http://im6-tub-ru.yandex.net/i?id=363913263-59-72&amp;n=21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00694" y="4500570"/>
            <a:ext cx="2162175" cy="1428750"/>
          </a:xfrm>
          <a:prstGeom prst="rect">
            <a:avLst/>
          </a:prstGeom>
          <a:noFill/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20" grpId="0" build="allAtOnce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3500430" y="357166"/>
            <a:ext cx="2286016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Не подлежит обмену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215074" y="214290"/>
            <a:ext cx="1357322" cy="7858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Перечень товаров, не подлежащих обмену</a:t>
            </a:r>
            <a:endParaRPr lang="ru-RU" sz="12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285852" y="285728"/>
            <a:ext cx="1571636" cy="64294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Продовольственные товары</a:t>
            </a:r>
            <a:endParaRPr lang="ru-RU" sz="1200" dirty="0"/>
          </a:p>
        </p:txBody>
      </p:sp>
      <p:cxnSp>
        <p:nvCxnSpPr>
          <p:cNvPr id="16" name="Прямая со стрелкой 15"/>
          <p:cNvCxnSpPr/>
          <p:nvPr/>
        </p:nvCxnSpPr>
        <p:spPr>
          <a:xfrm rot="10800000">
            <a:off x="2857488" y="928670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2000232" y="1142984"/>
            <a:ext cx="4857784" cy="40005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/>
              <a:t>-</a:t>
            </a:r>
            <a:r>
              <a:rPr lang="ru-RU" sz="1000" dirty="0" smtClean="0"/>
              <a:t>Товары  профилактики и лечения заболеваний в домашних условиях;</a:t>
            </a:r>
          </a:p>
          <a:p>
            <a:pPr algn="just">
              <a:buFontTx/>
              <a:buChar char="-"/>
            </a:pPr>
            <a:r>
              <a:rPr lang="ru-RU" sz="1000" dirty="0" smtClean="0"/>
              <a:t>Предметы личной гигиены;</a:t>
            </a:r>
          </a:p>
          <a:p>
            <a:pPr algn="just">
              <a:buFontTx/>
              <a:buChar char="-"/>
            </a:pPr>
            <a:r>
              <a:rPr lang="ru-RU" sz="1000" dirty="0" smtClean="0"/>
              <a:t>Парфюмерно-косметические товары;</a:t>
            </a:r>
          </a:p>
          <a:p>
            <a:pPr algn="just">
              <a:buFontTx/>
              <a:buChar char="-"/>
            </a:pPr>
            <a:r>
              <a:rPr lang="ru-RU" sz="1000" dirty="0" smtClean="0"/>
              <a:t>Текстильные товары, </a:t>
            </a:r>
            <a:r>
              <a:rPr lang="ru-RU" sz="1400" u="sng" dirty="0" smtClean="0"/>
              <a:t>кабельная продукция</a:t>
            </a:r>
            <a:r>
              <a:rPr lang="ru-RU" sz="1000" dirty="0" smtClean="0"/>
              <a:t>, строительные и отделочные материалы и другие товары, </a:t>
            </a:r>
            <a:r>
              <a:rPr lang="ru-RU" sz="1400" u="sng" dirty="0" smtClean="0"/>
              <a:t>отпускаемые на метраж;</a:t>
            </a:r>
          </a:p>
          <a:p>
            <a:pPr algn="just">
              <a:buFontTx/>
              <a:buChar char="-"/>
            </a:pPr>
            <a:r>
              <a:rPr lang="ru-RU" sz="1000" dirty="0"/>
              <a:t>Швейные и трикотажные </a:t>
            </a:r>
            <a:r>
              <a:rPr lang="ru-RU" sz="1000" dirty="0" smtClean="0"/>
              <a:t>изделия;</a:t>
            </a:r>
            <a:endParaRPr lang="ru-RU" sz="1000" dirty="0"/>
          </a:p>
          <a:p>
            <a:pPr algn="just">
              <a:buFontTx/>
              <a:buChar char="-"/>
            </a:pPr>
            <a:r>
              <a:rPr lang="ru-RU" sz="1000" dirty="0"/>
              <a:t>Изделия и материалы, контактирующие с пищевыми </a:t>
            </a:r>
            <a:r>
              <a:rPr lang="ru-RU" sz="1000" dirty="0" smtClean="0"/>
              <a:t>продуктами;</a:t>
            </a:r>
            <a:endParaRPr lang="ru-RU" sz="1000" dirty="0"/>
          </a:p>
          <a:p>
            <a:pPr algn="just">
              <a:buFontTx/>
              <a:buChar char="-"/>
            </a:pPr>
            <a:r>
              <a:rPr lang="ru-RU" sz="1000" dirty="0"/>
              <a:t>Товары бытовой химии, пестициды и </a:t>
            </a:r>
            <a:r>
              <a:rPr lang="ru-RU" sz="1000" dirty="0" err="1" smtClean="0"/>
              <a:t>агрохимикаты</a:t>
            </a:r>
            <a:r>
              <a:rPr lang="ru-RU" sz="1000" dirty="0" smtClean="0"/>
              <a:t>;</a:t>
            </a:r>
            <a:endParaRPr lang="ru-RU" sz="1000" dirty="0"/>
          </a:p>
          <a:p>
            <a:pPr algn="just">
              <a:buFontTx/>
              <a:buChar char="-"/>
            </a:pPr>
            <a:r>
              <a:rPr lang="ru-RU" sz="1400" u="sng" dirty="0"/>
              <a:t>Мебель бытовая (мебельные гарнитуры и комплекты</a:t>
            </a:r>
            <a:r>
              <a:rPr lang="ru-RU" sz="1400" u="sng" dirty="0" smtClean="0"/>
              <a:t>);</a:t>
            </a:r>
            <a:endParaRPr lang="ru-RU" sz="1400" u="sng" dirty="0"/>
          </a:p>
          <a:p>
            <a:pPr algn="just">
              <a:buFontTx/>
              <a:buChar char="-"/>
            </a:pPr>
            <a:r>
              <a:rPr lang="ru-RU" sz="1000" dirty="0"/>
              <a:t>Изделия из драгоценных металлов, с драгоценными </a:t>
            </a:r>
            <a:r>
              <a:rPr lang="ru-RU" sz="1000" dirty="0" smtClean="0"/>
              <a:t>камнями и пр.;</a:t>
            </a:r>
            <a:endParaRPr lang="ru-RU" sz="1000" dirty="0"/>
          </a:p>
          <a:p>
            <a:pPr algn="just">
              <a:buFontTx/>
              <a:buChar char="-"/>
            </a:pPr>
            <a:r>
              <a:rPr lang="ru-RU" sz="1000" dirty="0"/>
              <a:t>Автомобили и </a:t>
            </a:r>
            <a:r>
              <a:rPr lang="ru-RU" sz="1000" dirty="0" err="1"/>
              <a:t>мотовелотовары</a:t>
            </a:r>
            <a:r>
              <a:rPr lang="ru-RU" sz="1000" dirty="0"/>
              <a:t>, прицепы и номерные агрегаты к </a:t>
            </a:r>
            <a:r>
              <a:rPr lang="ru-RU" sz="1000" dirty="0" smtClean="0"/>
              <a:t>ним;</a:t>
            </a:r>
            <a:endParaRPr lang="ru-RU" sz="1000" dirty="0"/>
          </a:p>
          <a:p>
            <a:pPr algn="just">
              <a:buFontTx/>
              <a:buChar char="-"/>
            </a:pPr>
            <a:r>
              <a:rPr lang="ru-RU" sz="1400" dirty="0" smtClean="0"/>
              <a:t>Технически </a:t>
            </a:r>
            <a:r>
              <a:rPr lang="ru-RU" sz="1400" dirty="0"/>
              <a:t>сложные товары </a:t>
            </a:r>
            <a:r>
              <a:rPr lang="ru-RU" sz="1400" u="sng" dirty="0"/>
              <a:t>бытового назначения</a:t>
            </a:r>
            <a:r>
              <a:rPr lang="ru-RU" sz="1400" dirty="0"/>
              <a:t>, на которые установлены гарантийные </a:t>
            </a:r>
            <a:r>
              <a:rPr lang="ru-RU" sz="1400" dirty="0" smtClean="0"/>
              <a:t>сроки (</a:t>
            </a:r>
            <a:r>
              <a:rPr lang="ru-RU" sz="1000" dirty="0" smtClean="0"/>
              <a:t>станки металлорежущие и деревообрабатывающие бытовые; </a:t>
            </a:r>
            <a:r>
              <a:rPr lang="ru-RU" sz="1400" u="sng" dirty="0" smtClean="0"/>
              <a:t>электробытовые машины и приборы</a:t>
            </a:r>
            <a:r>
              <a:rPr lang="ru-RU" sz="1400" dirty="0" smtClean="0"/>
              <a:t>; </a:t>
            </a:r>
            <a:r>
              <a:rPr lang="ru-RU" sz="1000" dirty="0" smtClean="0"/>
              <a:t>бытовая радиоэлектронная аппаратура; бытовая вычислительная и множительная техника; фото- и киноаппаратура; телефонные аппараты и факсимильная аппаратура; электромузыкальные инструменты; игрушки электронные</a:t>
            </a:r>
            <a:r>
              <a:rPr lang="ru-RU" sz="1400" dirty="0" smtClean="0"/>
              <a:t>, </a:t>
            </a:r>
            <a:r>
              <a:rPr lang="ru-RU" sz="1400" u="sng" dirty="0" smtClean="0"/>
              <a:t>бытовое газовое оборудование и устройства)</a:t>
            </a:r>
            <a:r>
              <a:rPr lang="ru-RU" sz="1200" dirty="0" smtClean="0"/>
              <a:t>;</a:t>
            </a:r>
            <a:endParaRPr lang="ru-RU" sz="1200" dirty="0"/>
          </a:p>
          <a:p>
            <a:pPr algn="just">
              <a:buFontTx/>
              <a:buChar char="-"/>
            </a:pPr>
            <a:r>
              <a:rPr lang="ru-RU" sz="1000" dirty="0" smtClean="0"/>
              <a:t>Гражданское </a:t>
            </a:r>
            <a:r>
              <a:rPr lang="ru-RU" sz="1000" dirty="0"/>
              <a:t>оружие, основные части </a:t>
            </a:r>
            <a:r>
              <a:rPr lang="ru-RU" sz="1000" dirty="0" smtClean="0"/>
              <a:t>и патроны </a:t>
            </a:r>
            <a:r>
              <a:rPr lang="ru-RU" sz="1000" dirty="0"/>
              <a:t>к нему</a:t>
            </a:r>
          </a:p>
          <a:p>
            <a:pPr algn="just">
              <a:buFontTx/>
              <a:buChar char="-"/>
            </a:pPr>
            <a:r>
              <a:rPr lang="ru-RU" sz="1000" dirty="0" smtClean="0"/>
              <a:t>Животные </a:t>
            </a:r>
            <a:r>
              <a:rPr lang="ru-RU" sz="1000" dirty="0"/>
              <a:t>и </a:t>
            </a:r>
            <a:r>
              <a:rPr lang="ru-RU" sz="1000" dirty="0" smtClean="0"/>
              <a:t>растения;</a:t>
            </a:r>
          </a:p>
          <a:p>
            <a:pPr algn="just">
              <a:buFontTx/>
              <a:buChar char="-"/>
            </a:pPr>
            <a:r>
              <a:rPr lang="ru-RU" sz="1000" dirty="0"/>
              <a:t>Непериодические </a:t>
            </a:r>
            <a:r>
              <a:rPr lang="ru-RU" sz="1000" dirty="0" smtClean="0"/>
              <a:t>издания (книги, альбомы и пр.).</a:t>
            </a:r>
            <a:endParaRPr lang="ru-RU" sz="1000" dirty="0"/>
          </a:p>
        </p:txBody>
      </p:sp>
      <p:cxnSp>
        <p:nvCxnSpPr>
          <p:cNvPr id="24" name="Прямая со стрелкой 23"/>
          <p:cNvCxnSpPr/>
          <p:nvPr/>
        </p:nvCxnSpPr>
        <p:spPr>
          <a:xfrm>
            <a:off x="5786446" y="928670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22" name="Picture 2" descr="C:\Documents and Settings\jd_stager\Рабочий стол\ЗПП в картинках\iCAFEYVR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86644" y="2285992"/>
            <a:ext cx="1428750" cy="1428750"/>
          </a:xfrm>
          <a:prstGeom prst="rect">
            <a:avLst/>
          </a:prstGeom>
          <a:noFill/>
        </p:spPr>
      </p:pic>
      <p:pic>
        <p:nvPicPr>
          <p:cNvPr id="30723" name="Picture 3" descr="C:\Documents and Settings\jd_stager\Рабочий стол\ЗПП в картинках\iCAR6TXR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15206" y="1142984"/>
            <a:ext cx="1428750" cy="1066800"/>
          </a:xfrm>
          <a:prstGeom prst="rect">
            <a:avLst/>
          </a:prstGeom>
          <a:noFill/>
        </p:spPr>
      </p:pic>
      <p:pic>
        <p:nvPicPr>
          <p:cNvPr id="13" name="Picture 4" descr="http://im5-tub-ru.yandex.net/i?id=204177908-09-7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86644" y="3929066"/>
            <a:ext cx="1428750" cy="1228726"/>
          </a:xfrm>
          <a:prstGeom prst="rect">
            <a:avLst/>
          </a:prstGeom>
          <a:noFill/>
        </p:spPr>
      </p:pic>
      <p:pic>
        <p:nvPicPr>
          <p:cNvPr id="6146" name="Picture 2" descr="http://im4-tub-ru.yandex.net/i?id=352751156-29-72&amp;n=21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143504" y="5214950"/>
            <a:ext cx="1905000" cy="1428750"/>
          </a:xfrm>
          <a:prstGeom prst="rect">
            <a:avLst/>
          </a:prstGeom>
          <a:noFill/>
        </p:spPr>
      </p:pic>
      <p:pic>
        <p:nvPicPr>
          <p:cNvPr id="6148" name="Picture 4" descr="http://www.smauro.ru/upload/110404_pj21jo1yumx.jpg">
            <a:hlinkClick r:id="rId8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00034" y="1142984"/>
            <a:ext cx="923925" cy="1428750"/>
          </a:xfrm>
          <a:prstGeom prst="rect">
            <a:avLst/>
          </a:prstGeom>
          <a:noFill/>
        </p:spPr>
      </p:pic>
      <p:pic>
        <p:nvPicPr>
          <p:cNvPr id="14" name="Picture 5" descr="http://im3-tub-ru.yandex.net/i?id=290484251-21-7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57158" y="2786058"/>
            <a:ext cx="1428750" cy="1323975"/>
          </a:xfrm>
          <a:prstGeom prst="rect">
            <a:avLst/>
          </a:prstGeom>
          <a:noFill/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357166"/>
            <a:ext cx="8472518" cy="5768997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428992" y="428604"/>
            <a:ext cx="2571768" cy="91440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Обмен/возврат товара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надлежащего качества</a:t>
            </a:r>
            <a:endParaRPr lang="ru-RU" b="1" dirty="0">
              <a:solidFill>
                <a:schemeClr val="tx1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rot="10800000">
            <a:off x="1428728" y="857232"/>
            <a:ext cx="192882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5400000">
            <a:off x="1214811" y="1071149"/>
            <a:ext cx="428628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вал 12"/>
          <p:cNvSpPr/>
          <p:nvPr/>
        </p:nvSpPr>
        <p:spPr>
          <a:xfrm>
            <a:off x="285720" y="3643314"/>
            <a:ext cx="2286016" cy="1285884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Уведомление Покупателя о сроках диагностики</a:t>
            </a:r>
            <a:endParaRPr lang="ru-RU" b="1" dirty="0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6072198" y="857232"/>
            <a:ext cx="150019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5400000">
            <a:off x="7323157" y="110647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Овал 19"/>
          <p:cNvSpPr/>
          <p:nvPr/>
        </p:nvSpPr>
        <p:spPr>
          <a:xfrm>
            <a:off x="6000760" y="3714752"/>
            <a:ext cx="2143140" cy="1285884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Проверка наличия всех документов на товар</a:t>
            </a:r>
            <a:endParaRPr lang="ru-RU" b="1" dirty="0"/>
          </a:p>
        </p:txBody>
      </p:sp>
      <p:cxnSp>
        <p:nvCxnSpPr>
          <p:cNvPr id="25" name="Прямая со стрелкой 24"/>
          <p:cNvCxnSpPr/>
          <p:nvPr/>
        </p:nvCxnSpPr>
        <p:spPr>
          <a:xfrm rot="5400000">
            <a:off x="4429918" y="1570818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Овал 28"/>
          <p:cNvSpPr/>
          <p:nvPr/>
        </p:nvSpPr>
        <p:spPr>
          <a:xfrm>
            <a:off x="3000364" y="3929066"/>
            <a:ext cx="2428892" cy="114300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Проверка надлежащего качества товара</a:t>
            </a:r>
            <a:endParaRPr lang="ru-RU" b="1" dirty="0"/>
          </a:p>
        </p:txBody>
      </p:sp>
      <p:sp>
        <p:nvSpPr>
          <p:cNvPr id="39" name="Прямоугольная выноска 38"/>
          <p:cNvSpPr/>
          <p:nvPr/>
        </p:nvSpPr>
        <p:spPr>
          <a:xfrm>
            <a:off x="285720" y="1285860"/>
            <a:ext cx="2643206" cy="1928826"/>
          </a:xfrm>
          <a:prstGeom prst="wedgeRect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Некоторые товары обязательно отправляются на диагностику в СЦ для принятия решения об обмене/возврате товара</a:t>
            </a:r>
            <a:endParaRPr lang="ru-RU" sz="1600" b="1" dirty="0"/>
          </a:p>
        </p:txBody>
      </p:sp>
      <p:sp>
        <p:nvSpPr>
          <p:cNvPr id="42" name="Прямоугольная выноска 41"/>
          <p:cNvSpPr/>
          <p:nvPr/>
        </p:nvSpPr>
        <p:spPr>
          <a:xfrm>
            <a:off x="3357554" y="1857364"/>
            <a:ext cx="2571768" cy="1571636"/>
          </a:xfrm>
          <a:prstGeom prst="wedgeRect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Товар  не имеет следов эксплуатации, сохранены его упаковка, пломбы, товарный вид,  потребительские свойства, фабричные ярлыки</a:t>
            </a:r>
            <a:endParaRPr lang="ru-RU" sz="1600" b="1" dirty="0"/>
          </a:p>
        </p:txBody>
      </p:sp>
      <p:sp>
        <p:nvSpPr>
          <p:cNvPr id="44" name="Прямоугольная выноска 43"/>
          <p:cNvSpPr/>
          <p:nvPr/>
        </p:nvSpPr>
        <p:spPr>
          <a:xfrm>
            <a:off x="6286512" y="1357298"/>
            <a:ext cx="2214578" cy="2000264"/>
          </a:xfrm>
          <a:prstGeom prst="wedgeRect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Чеки, гарантийный талон, инструкция по эксплуатации</a:t>
            </a:r>
            <a:endParaRPr lang="ru-RU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Autofit/>
          </a:bodyPr>
          <a:lstStyle/>
          <a:p>
            <a:r>
              <a:rPr lang="ru-RU" sz="2600" u="sng" dirty="0" smtClean="0">
                <a:solidFill>
                  <a:schemeClr val="accent6">
                    <a:lumMod val="75000"/>
                  </a:schemeClr>
                </a:solidFill>
              </a:rPr>
              <a:t>Права потребителя в отношении товара НЕНАДЛЕЖАЩЕГО качества</a:t>
            </a:r>
            <a:endParaRPr lang="ru-RU" sz="2600" u="sn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071538" y="1214422"/>
            <a:ext cx="3857652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Безвозмездное устранение недостатков или </a:t>
            </a:r>
            <a:r>
              <a:rPr lang="ru-RU" sz="1200" dirty="0"/>
              <a:t>в</a:t>
            </a:r>
            <a:r>
              <a:rPr lang="ru-RU" sz="1200" dirty="0" smtClean="0"/>
              <a:t>озмещение расходов на их устранение</a:t>
            </a:r>
            <a:endParaRPr lang="ru-RU" sz="12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71538" y="2571744"/>
            <a:ext cx="3857652" cy="92869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Замена на товар аналогичной марки (модели, артикула) либо</a:t>
            </a:r>
          </a:p>
          <a:p>
            <a:pPr algn="ctr"/>
            <a:r>
              <a:rPr lang="ru-RU" sz="1200" dirty="0" smtClean="0"/>
              <a:t>Замена на такой же товар другой марки (модели, артикула)</a:t>
            </a:r>
            <a:endParaRPr lang="ru-RU" sz="12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1538" y="2000240"/>
            <a:ext cx="3857652" cy="4286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Соразмерное уменьшения покупной цены</a:t>
            </a:r>
            <a:endParaRPr lang="ru-RU" sz="12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71538" y="3643314"/>
            <a:ext cx="3857652" cy="5715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Расторжение договора купли-продажи (возврат товара продавцу и возврат денежных средств покупателю)</a:t>
            </a:r>
            <a:endParaRPr lang="ru-RU" sz="1200" dirty="0"/>
          </a:p>
        </p:txBody>
      </p:sp>
      <p:cxnSp>
        <p:nvCxnSpPr>
          <p:cNvPr id="16" name="Соединительная линия уступом 15"/>
          <p:cNvCxnSpPr>
            <a:stCxn id="3" idx="1"/>
            <a:endCxn id="5" idx="1"/>
          </p:cNvCxnSpPr>
          <p:nvPr/>
        </p:nvCxnSpPr>
        <p:spPr>
          <a:xfrm rot="10800000" flipV="1">
            <a:off x="1071538" y="1535892"/>
            <a:ext cx="1588" cy="678661"/>
          </a:xfrm>
          <a:prstGeom prst="bentConnector3">
            <a:avLst>
              <a:gd name="adj1" fmla="val 1439546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Соединительная линия уступом 23"/>
          <p:cNvCxnSpPr>
            <a:stCxn id="4" idx="1"/>
            <a:endCxn id="7" idx="1"/>
          </p:cNvCxnSpPr>
          <p:nvPr/>
        </p:nvCxnSpPr>
        <p:spPr>
          <a:xfrm rot="10800000" flipV="1">
            <a:off x="1071538" y="3036090"/>
            <a:ext cx="1588" cy="892975"/>
          </a:xfrm>
          <a:prstGeom prst="bentConnector3">
            <a:avLst>
              <a:gd name="adj1" fmla="val 1439546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Соединительная линия уступом 26"/>
          <p:cNvCxnSpPr>
            <a:stCxn id="5" idx="1"/>
            <a:endCxn id="4" idx="1"/>
          </p:cNvCxnSpPr>
          <p:nvPr/>
        </p:nvCxnSpPr>
        <p:spPr>
          <a:xfrm rot="10800000" flipV="1">
            <a:off x="1071538" y="2214553"/>
            <a:ext cx="1588" cy="821537"/>
          </a:xfrm>
          <a:prstGeom prst="bentConnector3">
            <a:avLst>
              <a:gd name="adj1" fmla="val 1439546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вальная выноска 12"/>
          <p:cNvSpPr/>
          <p:nvPr/>
        </p:nvSpPr>
        <p:spPr>
          <a:xfrm>
            <a:off x="5072066" y="1285860"/>
            <a:ext cx="3714776" cy="2143140"/>
          </a:xfrm>
          <a:prstGeom prst="wedgeEllipse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Если продавец указал на явные и скрытые недостатки товара при покупке, то потребитель не имеет права воспользоваться данными положениями. </a:t>
            </a:r>
            <a:endParaRPr lang="ru-RU" sz="1600" b="1" dirty="0"/>
          </a:p>
        </p:txBody>
      </p:sp>
      <p:sp>
        <p:nvSpPr>
          <p:cNvPr id="14" name="Овальная выноска 13"/>
          <p:cNvSpPr/>
          <p:nvPr/>
        </p:nvSpPr>
        <p:spPr>
          <a:xfrm>
            <a:off x="5143504" y="4000504"/>
            <a:ext cx="3143272" cy="1571636"/>
          </a:xfrm>
          <a:prstGeom prst="wedgeEllipse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Данная оговорка должна быть письменно закреплена, чтобы  впоследствии покупатель не смог сослаться на ее отсутствие!</a:t>
            </a:r>
            <a:endParaRPr lang="ru-RU" sz="1400" b="1" dirty="0"/>
          </a:p>
        </p:txBody>
      </p:sp>
      <p:pic>
        <p:nvPicPr>
          <p:cNvPr id="3073" name="Picture 1" descr="C:\Documents and Settings\jd_stager\Рабочий стол\ЗПП в картинках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4500570"/>
            <a:ext cx="2571768" cy="1785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ая прямоугольная выноска 3"/>
          <p:cNvSpPr/>
          <p:nvPr/>
        </p:nvSpPr>
        <p:spPr>
          <a:xfrm>
            <a:off x="1214414" y="214290"/>
            <a:ext cx="4143404" cy="2643182"/>
          </a:xfrm>
          <a:prstGeom prst="wedgeRoundRect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ВАЖНО!!!</a:t>
            </a:r>
          </a:p>
          <a:p>
            <a:pPr algn="ctr"/>
            <a:r>
              <a:rPr lang="ru-RU" b="1" dirty="0" smtClean="0"/>
              <a:t>Доставка крупногабаритного товара и товара весом более 5 килограммов для ремонта, уценки, замены и возврат их потребителю осуществляется силами и за счет продавца на основании договора с ним (п.6 ст.18 Закона). </a:t>
            </a:r>
            <a:endParaRPr lang="ru-RU" b="1" dirty="0"/>
          </a:p>
        </p:txBody>
      </p:sp>
      <p:pic>
        <p:nvPicPr>
          <p:cNvPr id="2049" name="Picture 1" descr="C:\Documents and Settings\jd_stager\Рабочий стол\ЗПП в картинках\iCAUN2BI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2928934"/>
            <a:ext cx="3143272" cy="3429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0" y="552450"/>
          <a:ext cx="9074150" cy="570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9" name="Документ" r:id="rId3" imgW="9700161" imgH="6010258" progId="Word.Document.12">
                  <p:embed/>
                </p:oleObj>
              </mc:Choice>
              <mc:Fallback>
                <p:oleObj name="Документ" r:id="rId3" imgW="9700161" imgH="6010258" progId="Word.Document.12">
                  <p:embed/>
                  <p:pic>
                    <p:nvPicPr>
                      <p:cNvPr id="0" name="Picture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52450"/>
                        <a:ext cx="9074150" cy="5707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14282" y="142852"/>
            <a:ext cx="8715436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 smtClean="0"/>
              <a:t>Порядок предъявления требований и срок их выполнения относительно товара с недостатками</a:t>
            </a:r>
            <a:endParaRPr lang="ru-RU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7158" y="285728"/>
            <a:ext cx="8429685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u="sng" dirty="0" smtClean="0">
                <a:solidFill>
                  <a:schemeClr val="accent6">
                    <a:lumMod val="75000"/>
                  </a:schemeClr>
                </a:solidFill>
              </a:rPr>
              <a:t>Продавцу необходимо помнить:</a:t>
            </a:r>
          </a:p>
          <a:p>
            <a:pPr lvl="0"/>
            <a:endParaRPr lang="ru-RU" sz="1600" dirty="0" smtClean="0"/>
          </a:p>
          <a:p>
            <a:pPr marL="342900" lvl="0" indent="-342900">
              <a:buAutoNum type="arabicPeriod"/>
            </a:pPr>
            <a:r>
              <a:rPr lang="ru-RU" sz="1600" dirty="0" smtClean="0"/>
              <a:t>В случае если Покупатель хочет произвести ремонт/обмен/возврат (уточнять в заявлении!) 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товара ненадлежащего качества</a:t>
            </a:r>
            <a:r>
              <a:rPr lang="ru-RU" sz="1600" dirty="0" smtClean="0"/>
              <a:t>, то все товары обязательно отправляются на диагностику в Сервисный центр. </a:t>
            </a:r>
          </a:p>
          <a:p>
            <a:pPr marL="342900" lvl="0" indent="-342900">
              <a:buAutoNum type="arabicPeriod"/>
            </a:pPr>
            <a:endParaRPr lang="ru-RU" sz="1600" dirty="0" smtClean="0"/>
          </a:p>
          <a:p>
            <a:pPr marL="342900" lvl="0" indent="-342900">
              <a:buAutoNum type="arabicPeriod"/>
            </a:pPr>
            <a:endParaRPr lang="ru-RU" sz="1600" dirty="0" smtClean="0"/>
          </a:p>
          <a:p>
            <a:pPr marL="342900" lvl="0" indent="-342900">
              <a:buAutoNum type="arabicPeriod"/>
            </a:pPr>
            <a:endParaRPr lang="ru-RU" sz="1600" dirty="0" smtClean="0"/>
          </a:p>
          <a:p>
            <a:pPr marL="342900" lvl="0" indent="-342900">
              <a:buAutoNum type="arabicPeriod"/>
            </a:pPr>
            <a:endParaRPr lang="ru-RU" sz="1600" dirty="0" smtClean="0"/>
          </a:p>
          <a:p>
            <a:pPr marL="342900" lvl="0" indent="-342900" algn="just"/>
            <a:endParaRPr lang="ru-RU" sz="1600" dirty="0" smtClean="0"/>
          </a:p>
          <a:p>
            <a:pPr marL="342900" lvl="0" indent="-342900" algn="just">
              <a:buAutoNum type="arabicPeriod"/>
            </a:pPr>
            <a:r>
              <a:rPr lang="ru-RU" sz="1600" dirty="0" smtClean="0"/>
              <a:t>Продавец обязательно уведомляет Покупателя о сроках диагностики товара в Сервисном центре и его результате;</a:t>
            </a:r>
          </a:p>
          <a:p>
            <a:pPr marL="342900" lvl="0" indent="-342900" algn="just">
              <a:buAutoNum type="arabicPeriod"/>
            </a:pPr>
            <a:r>
              <a:rPr lang="ru-RU" sz="1600" dirty="0" smtClean="0"/>
              <a:t>Продавец обязательно проверить наличие всех документов на товар (чеки, гарантийный талон, инструкция по эксплуатации); </a:t>
            </a:r>
          </a:p>
          <a:p>
            <a:pPr marL="342900" lvl="0" indent="-342900" algn="just">
              <a:buAutoNum type="arabicPeriod"/>
            </a:pPr>
            <a:endParaRPr lang="ru-RU" sz="1600" dirty="0" smtClean="0"/>
          </a:p>
          <a:p>
            <a:pPr marL="342900" lvl="0" indent="-342900" algn="just">
              <a:buAutoNum type="arabicPeriod"/>
            </a:pPr>
            <a:endParaRPr lang="ru-RU" sz="1600" dirty="0" smtClean="0"/>
          </a:p>
          <a:p>
            <a:pPr marL="342900" lvl="0" indent="-342900" algn="just">
              <a:buAutoNum type="arabicPeriod"/>
            </a:pPr>
            <a:endParaRPr lang="ru-RU" sz="1600" dirty="0" smtClean="0"/>
          </a:p>
          <a:p>
            <a:pPr marL="342900" lvl="0" indent="-342900" algn="just">
              <a:buAutoNum type="arabicPeriod"/>
            </a:pPr>
            <a:endParaRPr lang="ru-RU" sz="1600" dirty="0" smtClean="0"/>
          </a:p>
          <a:p>
            <a:pPr marL="342900" lvl="0" indent="-342900" algn="just">
              <a:buAutoNum type="arabicPeriod"/>
            </a:pPr>
            <a:r>
              <a:rPr lang="ru-RU" sz="1600" dirty="0" smtClean="0"/>
              <a:t>Продавец обязан внимательно оформить все необходимые документы (подробнее см.Инструкцию по возврату/обмену товара).</a:t>
            </a:r>
          </a:p>
          <a:p>
            <a:pPr marL="342900" lvl="0" indent="-342900" algn="just"/>
            <a:r>
              <a:rPr lang="ru-RU" sz="1600" dirty="0" smtClean="0"/>
              <a:t>	Напомним, что срок диагностики товара не более 5 дней, поэтому необходимо как можно быстрее направлять товар в Сервисный центр.</a:t>
            </a:r>
          </a:p>
          <a:p>
            <a:pPr lvl="0"/>
            <a:endParaRPr lang="ru-RU" dirty="0" smtClean="0"/>
          </a:p>
        </p:txBody>
      </p:sp>
      <p:pic>
        <p:nvPicPr>
          <p:cNvPr id="34820" name="Picture 4" descr="C:\Documents and Settings\jd_stager\Рабочий стол\ЗПП в картинках\iCAULSV9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44" y="1357298"/>
            <a:ext cx="1428750" cy="1428750"/>
          </a:xfrm>
          <a:prstGeom prst="rect">
            <a:avLst/>
          </a:prstGeom>
          <a:noFill/>
        </p:spPr>
      </p:pic>
      <p:pic>
        <p:nvPicPr>
          <p:cNvPr id="34822" name="Picture 6" descr="C:\Documents and Settings\jd_stager\Рабочий стол\ЗПП в картинках\iCAU7GCP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3571876"/>
            <a:ext cx="1485895" cy="1071560"/>
          </a:xfrm>
          <a:prstGeom prst="rect">
            <a:avLst/>
          </a:prstGeom>
          <a:noFill/>
        </p:spPr>
      </p:pic>
      <p:pic>
        <p:nvPicPr>
          <p:cNvPr id="34823" name="Picture 7" descr="C:\Documents and Settings\jd_stager\Рабочий стол\ЗПП в картинках\iCAYW3ZK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0" y="3571876"/>
            <a:ext cx="2800350" cy="11430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2005</TotalTime>
  <Words>1310</Words>
  <Application>Microsoft Office PowerPoint</Application>
  <PresentationFormat>Экран (4:3)</PresentationFormat>
  <Paragraphs>214</Paragraphs>
  <Slides>17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Tahoma</vt:lpstr>
      <vt:lpstr>Тема Office</vt:lpstr>
      <vt:lpstr>Документ</vt:lpstr>
      <vt:lpstr>Закон «О защите прав потребителей»</vt:lpstr>
      <vt:lpstr>Презентация PowerPoint</vt:lpstr>
      <vt:lpstr>Презентация PowerPoint</vt:lpstr>
      <vt:lpstr>СРОКИ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Товар</vt:lpstr>
      <vt:lpstr>Права потребителя в отношении товара  НАДЛЕЖАЩЕГО качества    </vt:lpstr>
      <vt:lpstr>Презентация PowerPoint</vt:lpstr>
      <vt:lpstr>Презентация PowerPoint</vt:lpstr>
      <vt:lpstr>Права потребителя в отношении товара НЕНАДЛЕЖАЩЕГО качества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Закон «О защите прав потребителей»</dc:title>
  <dc:creator>jd_stager</dc:creator>
  <cp:lastModifiedBy>Dell</cp:lastModifiedBy>
  <cp:revision>219</cp:revision>
  <cp:lastPrinted>2012-06-07T00:14:54Z</cp:lastPrinted>
  <dcterms:created xsi:type="dcterms:W3CDTF">2011-08-18T04:43:12Z</dcterms:created>
  <dcterms:modified xsi:type="dcterms:W3CDTF">2025-12-07T19:03:57Z</dcterms:modified>
</cp:coreProperties>
</file>